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41"/>
  </p:notesMasterIdLst>
  <p:sldIdLst>
    <p:sldId id="256" r:id="rId3"/>
    <p:sldId id="257" r:id="rId4"/>
    <p:sldId id="258" r:id="rId5"/>
    <p:sldId id="259" r:id="rId6"/>
    <p:sldId id="260" r:id="rId7"/>
    <p:sldId id="331" r:id="rId8"/>
    <p:sldId id="332" r:id="rId9"/>
    <p:sldId id="261" r:id="rId10"/>
    <p:sldId id="263" r:id="rId11"/>
    <p:sldId id="264" r:id="rId12"/>
    <p:sldId id="282" r:id="rId13"/>
    <p:sldId id="1097" r:id="rId14"/>
    <p:sldId id="265" r:id="rId15"/>
    <p:sldId id="266" r:id="rId16"/>
    <p:sldId id="267" r:id="rId17"/>
    <p:sldId id="268" r:id="rId18"/>
    <p:sldId id="269" r:id="rId19"/>
    <p:sldId id="360" r:id="rId20"/>
    <p:sldId id="361" r:id="rId21"/>
    <p:sldId id="272" r:id="rId22"/>
    <p:sldId id="273" r:id="rId23"/>
    <p:sldId id="275" r:id="rId24"/>
    <p:sldId id="274" r:id="rId25"/>
    <p:sldId id="287" r:id="rId26"/>
    <p:sldId id="277" r:id="rId27"/>
    <p:sldId id="279" r:id="rId28"/>
    <p:sldId id="280" r:id="rId29"/>
    <p:sldId id="378" r:id="rId30"/>
    <p:sldId id="375" r:id="rId31"/>
    <p:sldId id="380" r:id="rId32"/>
    <p:sldId id="376" r:id="rId33"/>
    <p:sldId id="382" r:id="rId34"/>
    <p:sldId id="1096" r:id="rId35"/>
    <p:sldId id="1090" r:id="rId36"/>
    <p:sldId id="1092" r:id="rId37"/>
    <p:sldId id="1093" r:id="rId38"/>
    <p:sldId id="1095" r:id="rId39"/>
    <p:sldId id="28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53F"/>
    <a:srgbClr val="002060"/>
    <a:srgbClr val="FFAE0D"/>
    <a:srgbClr val="000000"/>
    <a:srgbClr val="CD0000"/>
    <a:srgbClr val="0029A4"/>
    <a:srgbClr val="0033CC"/>
    <a:srgbClr val="FF0000"/>
    <a:srgbClr val="F3F3F3"/>
    <a:srgbClr val="2C3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568" autoAdjust="0"/>
    <p:restoredTop sz="94660"/>
  </p:normalViewPr>
  <p:slideViewPr>
    <p:cSldViewPr snapToGrid="0">
      <p:cViewPr varScale="1">
        <p:scale>
          <a:sx n="78" d="100"/>
          <a:sy n="78" d="100"/>
        </p:scale>
        <p:origin x="509" y="62"/>
      </p:cViewPr>
      <p:guideLst/>
    </p:cSldViewPr>
  </p:slideViewPr>
  <p:notesTextViewPr>
    <p:cViewPr>
      <p:scale>
        <a:sx n="1" d="1"/>
        <a:sy n="1" d="1"/>
      </p:scale>
      <p:origin x="0" y="0"/>
    </p:cViewPr>
  </p:notesTextViewPr>
  <p:sorterViewPr>
    <p:cViewPr varScale="1">
      <p:scale>
        <a:sx n="1" d="1"/>
        <a:sy n="1" d="1"/>
      </p:scale>
      <p:origin x="0" y="-81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BA2F6-3F0B-4B8A-90B1-F950BBBE842D}"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17DCF-8D62-4A56-B0A0-3C3CD010F8A2}" type="slidenum">
              <a:rPr lang="en-US" smtClean="0"/>
              <a:t>‹#›</a:t>
            </a:fld>
            <a:endParaRPr lang="en-US"/>
          </a:p>
        </p:txBody>
      </p:sp>
    </p:spTree>
    <p:extLst>
      <p:ext uri="{BB962C8B-B14F-4D97-AF65-F5344CB8AC3E}">
        <p14:creationId xmlns:p14="http://schemas.microsoft.com/office/powerpoint/2010/main" val="424226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13</a:t>
            </a:fld>
            <a:endParaRPr lang="en-US"/>
          </a:p>
        </p:txBody>
      </p:sp>
    </p:spTree>
    <p:extLst>
      <p:ext uri="{BB962C8B-B14F-4D97-AF65-F5344CB8AC3E}">
        <p14:creationId xmlns:p14="http://schemas.microsoft.com/office/powerpoint/2010/main" val="3766167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15</a:t>
            </a:fld>
            <a:endParaRPr lang="en-US"/>
          </a:p>
        </p:txBody>
      </p:sp>
    </p:spTree>
    <p:extLst>
      <p:ext uri="{BB962C8B-B14F-4D97-AF65-F5344CB8AC3E}">
        <p14:creationId xmlns:p14="http://schemas.microsoft.com/office/powerpoint/2010/main" val="239155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18</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19</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20</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ASP staff distributes supper meals to program and community participants. However, some ASP Services do not have any community participants. </a:t>
            </a:r>
          </a:p>
          <a:p>
            <a:endParaRPr lang="en-US" dirty="0"/>
          </a:p>
          <a:p>
            <a:r>
              <a:rPr lang="en-US" dirty="0"/>
              <a:t>ASK: Is the Community Roster required if there are no community participants? </a:t>
            </a:r>
          </a:p>
          <a:p>
            <a:endParaRPr lang="en-US" dirty="0"/>
          </a:p>
          <a:p>
            <a:r>
              <a:rPr lang="en-US" dirty="0"/>
              <a:t>CLICK</a:t>
            </a:r>
          </a:p>
          <a:p>
            <a:endParaRPr lang="en-US" dirty="0"/>
          </a:p>
          <a:p>
            <a:r>
              <a:rPr lang="en-US" dirty="0"/>
              <a:t>TELL: Yes! Confirm that the count is 0 and file the blank form. Include the school name and date. This blank form must be collected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1482943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schematic of the ASP service. Meals are prepared by Food Services Staff &amp; are ready for service.</a:t>
            </a:r>
          </a:p>
          <a:p>
            <a:endParaRPr lang="en-US" dirty="0"/>
          </a:p>
          <a:p>
            <a:r>
              <a:rPr lang="en-US" dirty="0"/>
              <a:t>CLICK</a:t>
            </a:r>
            <a:br>
              <a:rPr lang="en-US" dirty="0"/>
            </a:br>
            <a:endParaRPr lang="en-US" dirty="0"/>
          </a:p>
          <a:p>
            <a:r>
              <a:rPr lang="en-US" dirty="0"/>
              <a:t>TELL: Meal service begins immediately after the dismissal bell rings, &amp; lasts for 30 minutes.</a:t>
            </a:r>
          </a:p>
          <a:p>
            <a:endParaRPr lang="en-US" dirty="0"/>
          </a:p>
          <a:p>
            <a:r>
              <a:rPr lang="en-US" dirty="0"/>
              <a:t>CLICK</a:t>
            </a:r>
          </a:p>
          <a:p>
            <a:endParaRPr lang="en-US" dirty="0"/>
          </a:p>
          <a:p>
            <a:r>
              <a:rPr lang="en-US" dirty="0"/>
              <a:t>TELL: ASP Staff distributes meals to program students &amp; participants from the community.</a:t>
            </a:r>
          </a:p>
          <a:p>
            <a:endParaRPr lang="en-US" dirty="0"/>
          </a:p>
          <a:p>
            <a:r>
              <a:rPr lang="en-US" dirty="0"/>
              <a:t>CLICK</a:t>
            </a:r>
          </a:p>
          <a:p>
            <a:endParaRPr lang="en-US" dirty="0"/>
          </a:p>
          <a:p>
            <a:r>
              <a:rPr lang="en-US" dirty="0"/>
              <a:t>TELL: ASP Staff ensures reimbursable meal is received, then marks participant on the appropriate form. Please note that ASP Supper Grid Sheet &amp; Community Roster are required at the point of service.</a:t>
            </a:r>
          </a:p>
          <a:p>
            <a:endParaRPr lang="en-US" dirty="0"/>
          </a:p>
          <a:p>
            <a:r>
              <a:rPr lang="en-US" dirty="0"/>
              <a:t>CLICK</a:t>
            </a:r>
          </a:p>
          <a:p>
            <a:endParaRPr lang="en-US" dirty="0"/>
          </a:p>
          <a:p>
            <a:r>
              <a:rPr lang="en-US" dirty="0"/>
              <a:t>TELL: Meals are consumed in the designated eating area. No food may leave the campus. </a:t>
            </a:r>
          </a:p>
          <a:p>
            <a:endParaRPr lang="en-US" dirty="0"/>
          </a:p>
          <a:p>
            <a:r>
              <a:rPr lang="en-US" dirty="0"/>
              <a:t>CLICK</a:t>
            </a:r>
          </a:p>
          <a:p>
            <a:endParaRPr lang="en-US" dirty="0"/>
          </a:p>
          <a:p>
            <a:r>
              <a:rPr lang="en-US" dirty="0"/>
              <a:t>TELL: At least one point of service must be open for the entire 30-minute meal service.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24</a:t>
            </a:fld>
            <a:endParaRPr lang="en-US"/>
          </a:p>
        </p:txBody>
      </p:sp>
    </p:spTree>
    <p:extLst>
      <p:ext uri="{BB962C8B-B14F-4D97-AF65-F5344CB8AC3E}">
        <p14:creationId xmlns:p14="http://schemas.microsoft.com/office/powerpoint/2010/main" val="2107591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This is the Supper Program Training Sign-In Sheet for  ASP staff. All ASP staff must be trained prior to working the Hot Supper Program. Ensure that the specific program name is listed in the program name column. Then, file original sign-in sheets at your school site and give a copy to ASP staff for their records.</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7319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Program Attendance Rosters record students present in afterschool programs and support the meal counts on the ASP Supper Grid sheet. Attendance may be: taken before or after meal service, greater than or equal to meal counts. However, meal counts cannot exceed the attendance. These attendance rosters must be submitted to FSM weekly. As pictured, the correct attendance rosters are taken manually by hand.</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25</a:t>
            </a:fld>
            <a:endParaRPr lang="en-US"/>
          </a:p>
        </p:txBody>
      </p:sp>
    </p:spTree>
    <p:extLst>
      <p:ext uri="{BB962C8B-B14F-4D97-AF65-F5344CB8AC3E}">
        <p14:creationId xmlns:p14="http://schemas.microsoft.com/office/powerpoint/2010/main" val="575459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1500799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Supper Monitoring Scheduler is a tool to ensure monitoring dates are varied per CDE standards. AFSS provides FSM with scheduled monitoring dates. Then, FSM records dates on scheduler as a reminder to complete monitorings.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30</a:t>
            </a:fld>
            <a:endParaRPr lang="en-US"/>
          </a:p>
        </p:txBody>
      </p:sp>
    </p:spTree>
    <p:extLst>
      <p:ext uri="{BB962C8B-B14F-4D97-AF65-F5344CB8AC3E}">
        <p14:creationId xmlns:p14="http://schemas.microsoft.com/office/powerpoint/2010/main" val="2904637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TELL: Here are the six documents required to complete a Supper Monitoring. ASP Supper Grid Sheet, Community Roster, ASP Attendance Roster, FSD and ASP Training Sign-in Sheets, Production Worksheets, and the Food Temperature Log. Any missing documents will result in a deficient monitoring. </a:t>
            </a:r>
          </a:p>
        </p:txBody>
      </p:sp>
      <p:sp>
        <p:nvSpPr>
          <p:cNvPr id="4" name="Slide Number Placeholder 3"/>
          <p:cNvSpPr>
            <a:spLocks noGrp="1"/>
          </p:cNvSpPr>
          <p:nvPr>
            <p:ph type="sldNum" sz="quarter" idx="5"/>
          </p:nvPr>
        </p:nvSpPr>
        <p:spPr/>
        <p:txBody>
          <a:bodyPr/>
          <a:lstStyle/>
          <a:p>
            <a:fld id="{396B7AB7-A0EE-4B74-8FC2-24A4AD911861}" type="slidenum">
              <a:rPr lang="en-US" smtClean="0"/>
              <a:t>31</a:t>
            </a:fld>
            <a:endParaRPr lang="en-US"/>
          </a:p>
        </p:txBody>
      </p:sp>
    </p:spTree>
    <p:extLst>
      <p:ext uri="{BB962C8B-B14F-4D97-AF65-F5344CB8AC3E}">
        <p14:creationId xmlns:p14="http://schemas.microsoft.com/office/powerpoint/2010/main" val="3905908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34</a:t>
            </a:fld>
            <a:endParaRPr lang="en-US"/>
          </a:p>
        </p:txBody>
      </p:sp>
    </p:spTree>
    <p:extLst>
      <p:ext uri="{BB962C8B-B14F-4D97-AF65-F5344CB8AC3E}">
        <p14:creationId xmlns:p14="http://schemas.microsoft.com/office/powerpoint/2010/main" val="120789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C4F6CC-8626-4CEC-8EC9-3B4E354A4175}" type="slidenum">
              <a:rPr lang="en-US" smtClean="0"/>
              <a:t>37</a:t>
            </a:fld>
            <a:endParaRPr lang="en-US"/>
          </a:p>
        </p:txBody>
      </p:sp>
    </p:spTree>
    <p:extLst>
      <p:ext uri="{BB962C8B-B14F-4D97-AF65-F5344CB8AC3E}">
        <p14:creationId xmlns:p14="http://schemas.microsoft.com/office/powerpoint/2010/main" val="1833509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38</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Due to regular ASP staff turnover, complete the ASP Staff Monthly Training Verification. Upon collection, compare names with Supper Program Training Sign-In Sheets. Next, identify any staff in need of training, then provide training for new staff. Please note that all staff must be trained prior to working in the Hot Supper program.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913679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review the Civil Rights Requirements. All operating sites are required to ensure: equal treatment for all participants, good customer service to decrease complaints, illegal barriers that prevent participants from receiving benefits are eliminated, “And Justice For All” poster is displayed where the general public can see and read it, and that the general public is informed of program availability, if necessary, provide information in the appropriate language.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305428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1384096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Food Services Manager will communicate with FS and ASP staff of any students with food allergies.  The Food Service Manager will provide the “Medical Statement to Request Special Diets” to families. The child’s treating physician will need to complete the form.  The Food Services Manager will submit the completed “Medical Statement to Request Special Diets” form to the Nutrition Specialists.  The manager will make substitutions based on the special diet provided by the Nutrition Specialist.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300594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3310-1D35-589F-1BF8-F3F0F2B75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A354CB-EAB8-39AF-85CD-FB23549B6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76DF43-05A2-F243-F5CA-DB485BE767CF}"/>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5" name="Footer Placeholder 4">
            <a:extLst>
              <a:ext uri="{FF2B5EF4-FFF2-40B4-BE49-F238E27FC236}">
                <a16:creationId xmlns:a16="http://schemas.microsoft.com/office/drawing/2014/main" id="{2F8F198A-FB0D-C1F8-C2BF-4A1A4AF9B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415FF-912D-5713-2889-7E0A7E464BF7}"/>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82478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18FE-87A4-0AC1-C8EF-61A967B74D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A30D96-E07C-F9E2-55A6-86428EFE3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6C96-3517-2A94-40D1-941B8B781EE6}"/>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5" name="Footer Placeholder 4">
            <a:extLst>
              <a:ext uri="{FF2B5EF4-FFF2-40B4-BE49-F238E27FC236}">
                <a16:creationId xmlns:a16="http://schemas.microsoft.com/office/drawing/2014/main" id="{8A1C1FE5-165D-7480-2BC5-9B7684EBC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F4F21-4AC9-A42E-FE58-FC5D32188131}"/>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74953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33AA9-F843-B355-E345-A8BDC6F718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02665-D211-FDF8-0C30-061DADA50A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DB2A2-5437-9ED0-A7C2-DA547A0E84E9}"/>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5" name="Footer Placeholder 4">
            <a:extLst>
              <a:ext uri="{FF2B5EF4-FFF2-40B4-BE49-F238E27FC236}">
                <a16:creationId xmlns:a16="http://schemas.microsoft.com/office/drawing/2014/main" id="{E71C82E5-1A08-D763-2A84-4B44D0EDE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EBC25-272C-F592-9605-4737D96E56D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8379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C764-E11B-431E-4928-35462D529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CA5DA-723B-BE75-9F17-FF8BC8BA7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DA057-6D3C-DE5A-F512-594A0EABCC7F}"/>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5" name="Footer Placeholder 4">
            <a:extLst>
              <a:ext uri="{FF2B5EF4-FFF2-40B4-BE49-F238E27FC236}">
                <a16:creationId xmlns:a16="http://schemas.microsoft.com/office/drawing/2014/main" id="{E408C68D-B5C7-D0D4-585A-4BA1FF778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3B96D-94C9-5B12-8BBB-DC3DEF08C58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11069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E304-02A0-4C31-2F44-121F4E021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3C3FD4-68F2-C3C8-2373-9BEAFF8B6F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0E5F2C-8418-22AC-076C-39B50B9A56D5}"/>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5" name="Footer Placeholder 4">
            <a:extLst>
              <a:ext uri="{FF2B5EF4-FFF2-40B4-BE49-F238E27FC236}">
                <a16:creationId xmlns:a16="http://schemas.microsoft.com/office/drawing/2014/main" id="{21B7B57B-BB81-59EB-9B21-82EE8D2AC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077E-EE9C-6DD2-3E50-B88EE1224575}"/>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44468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AEF5-05DC-CC48-D57C-95C4BCF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D6510-05BB-9522-F682-CF6F7D99E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7C8DA-8762-A473-C3C9-71B5384CBE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598BF-4F31-FCDE-A3E0-1EC41FBB42C2}"/>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6" name="Footer Placeholder 5">
            <a:extLst>
              <a:ext uri="{FF2B5EF4-FFF2-40B4-BE49-F238E27FC236}">
                <a16:creationId xmlns:a16="http://schemas.microsoft.com/office/drawing/2014/main" id="{ECFCE169-4E0A-F69B-60EC-83A289102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D8020-A90A-3503-DF43-8C07C1C9508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86273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82B3-C5AA-5610-02FA-CA5CE942B3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793B2D-2D9D-AB66-6761-7C48722F2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32B5A1-F245-EC31-9BA5-7CFB074927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64DB2-84B4-82F1-C944-E1FAD1838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BFB364-876C-1A5B-5909-F1AEBD974C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E1226D-F5C6-CE12-4CBB-E22CB8B0A58D}"/>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8" name="Footer Placeholder 7">
            <a:extLst>
              <a:ext uri="{FF2B5EF4-FFF2-40B4-BE49-F238E27FC236}">
                <a16:creationId xmlns:a16="http://schemas.microsoft.com/office/drawing/2014/main" id="{591F03FA-0F56-0F98-4543-366CCB387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03F43D-2D19-C604-F3E4-C7AC5D2BB0E9}"/>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373013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5686-FBB7-964A-57B6-A00983701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63EE51-764D-2C9C-DA9B-FD08CD77B8A2}"/>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4" name="Footer Placeholder 3">
            <a:extLst>
              <a:ext uri="{FF2B5EF4-FFF2-40B4-BE49-F238E27FC236}">
                <a16:creationId xmlns:a16="http://schemas.microsoft.com/office/drawing/2014/main" id="{9E4E09B1-8B54-9844-380C-513E9897C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FF7D31-73BB-269D-9F94-68414217A69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9120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FC8B5-C8CE-42ED-7D26-ADDC5E975937}"/>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3" name="Footer Placeholder 2">
            <a:extLst>
              <a:ext uri="{FF2B5EF4-FFF2-40B4-BE49-F238E27FC236}">
                <a16:creationId xmlns:a16="http://schemas.microsoft.com/office/drawing/2014/main" id="{DBD922D4-F83C-687F-62EF-D45025D1C3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850352-9985-BB8A-21D6-EA1C4E4B712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32274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5EBB-688A-9719-7FF4-7B018F0BE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B8B963-1F6E-90BA-F8A9-3C3A125CA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01A286-8006-AD4A-7A91-09757EA9E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671F9-0A70-F641-A957-AFC03B2E5F66}"/>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6" name="Footer Placeholder 5">
            <a:extLst>
              <a:ext uri="{FF2B5EF4-FFF2-40B4-BE49-F238E27FC236}">
                <a16:creationId xmlns:a16="http://schemas.microsoft.com/office/drawing/2014/main" id="{EAC4D968-9620-EBAF-175F-F481D63C5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084AE-E0E8-4F41-B462-B012952B4FCE}"/>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5804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8DC0-68C0-35DB-9D27-52AF89733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0AB82C-E59D-7B17-81FF-DF3BD9A8F6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752F3-C82D-3B24-E207-D9DBE1E35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4FED9-7F96-FCB3-B0B7-B903BB6C0BE6}"/>
              </a:ext>
            </a:extLst>
          </p:cNvPr>
          <p:cNvSpPr>
            <a:spLocks noGrp="1"/>
          </p:cNvSpPr>
          <p:nvPr>
            <p:ph type="dt" sz="half" idx="10"/>
          </p:nvPr>
        </p:nvSpPr>
        <p:spPr/>
        <p:txBody>
          <a:bodyPr/>
          <a:lstStyle/>
          <a:p>
            <a:fld id="{B4ADAF0F-0298-453C-AD87-09D62B862177}" type="datetimeFigureOut">
              <a:rPr lang="en-US" smtClean="0"/>
              <a:t>2/24/2025</a:t>
            </a:fld>
            <a:endParaRPr lang="en-US"/>
          </a:p>
        </p:txBody>
      </p:sp>
      <p:sp>
        <p:nvSpPr>
          <p:cNvPr id="6" name="Footer Placeholder 5">
            <a:extLst>
              <a:ext uri="{FF2B5EF4-FFF2-40B4-BE49-F238E27FC236}">
                <a16:creationId xmlns:a16="http://schemas.microsoft.com/office/drawing/2014/main" id="{C5796A40-AA79-997E-19DD-61BF1A32E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995D0-1A47-39C0-7254-0D92A07E915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66705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FEBF4-C96D-9C31-8CAB-DA68A226F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F3282B-A506-9BE3-6E6B-D00D8212B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828D5-9086-39F2-3B44-B936F15CD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ADAF0F-0298-453C-AD87-09D62B862177}" type="datetimeFigureOut">
              <a:rPr lang="en-US" smtClean="0"/>
              <a:t>2/24/2025</a:t>
            </a:fld>
            <a:endParaRPr lang="en-US"/>
          </a:p>
        </p:txBody>
      </p:sp>
      <p:sp>
        <p:nvSpPr>
          <p:cNvPr id="5" name="Footer Placeholder 4">
            <a:extLst>
              <a:ext uri="{FF2B5EF4-FFF2-40B4-BE49-F238E27FC236}">
                <a16:creationId xmlns:a16="http://schemas.microsoft.com/office/drawing/2014/main" id="{2B16D980-21AA-DC2D-9D2A-EE447B1E98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DD6A7B-BA34-FB87-413A-DFD45F6D2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D47A7F-6A6B-4D96-A8D3-7ADCD89C83CD}" type="slidenum">
              <a:rPr lang="en-US" smtClean="0"/>
              <a:t>‹#›</a:t>
            </a:fld>
            <a:endParaRPr lang="en-US"/>
          </a:p>
        </p:txBody>
      </p:sp>
    </p:spTree>
    <p:extLst>
      <p:ext uri="{BB962C8B-B14F-4D97-AF65-F5344CB8AC3E}">
        <p14:creationId xmlns:p14="http://schemas.microsoft.com/office/powerpoint/2010/main" val="164710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7" r:id="rId4"/>
    <p:sldLayoutId id="2147483653" r:id="rId5"/>
    <p:sldLayoutId id="2147483678"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2/24/2025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4" r:id="rId1"/>
    <p:sldLayoutId id="2147483676" r:id="rId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18" Type="http://schemas.openxmlformats.org/officeDocument/2006/relationships/image" Target="../media/image22.png"/><Relationship Id="rId3" Type="http://schemas.openxmlformats.org/officeDocument/2006/relationships/audio" Target="../media/media13.m4a"/><Relationship Id="rId21"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1.png"/><Relationship Id="rId2" Type="http://schemas.microsoft.com/office/2007/relationships/media" Target="../media/media13.m4a"/><Relationship Id="rId16" Type="http://schemas.openxmlformats.org/officeDocument/2006/relationships/image" Target="../media/image20.png"/><Relationship Id="rId20" Type="http://schemas.openxmlformats.org/officeDocument/2006/relationships/image" Target="../media/image24.jpeg"/><Relationship Id="rId1" Type="http://schemas.openxmlformats.org/officeDocument/2006/relationships/tags" Target="../tags/tag4.xml"/><Relationship Id="rId6" Type="http://schemas.openxmlformats.org/officeDocument/2006/relationships/image" Target="../media/image14.png"/><Relationship Id="rId11" Type="http://schemas.microsoft.com/office/2007/relationships/hdphoto" Target="../media/hdphoto2.wdp"/><Relationship Id="rId24" Type="http://schemas.openxmlformats.org/officeDocument/2006/relationships/image" Target="../media/image2.png"/><Relationship Id="rId5" Type="http://schemas.openxmlformats.org/officeDocument/2006/relationships/notesSlide" Target="../notesSlides/notesSlide10.xml"/><Relationship Id="rId15" Type="http://schemas.microsoft.com/office/2007/relationships/hdphoto" Target="../media/hdphoto4.wdp"/><Relationship Id="rId23" Type="http://schemas.openxmlformats.org/officeDocument/2006/relationships/image" Target="../media/image26.jpg"/><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slideLayout" Target="../slideLayouts/slideLayout13.xml"/><Relationship Id="rId9" Type="http://schemas.microsoft.com/office/2007/relationships/hdphoto" Target="../media/hdphoto1.wdp"/><Relationship Id="rId14" Type="http://schemas.openxmlformats.org/officeDocument/2006/relationships/image" Target="../media/image19.png"/><Relationship Id="rId22"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audio" Target="../media/media14.m4a"/><Relationship Id="rId21" Type="http://schemas.microsoft.com/office/2007/relationships/hdphoto" Target="../media/hdphoto5.wdp"/><Relationship Id="rId7" Type="http://schemas.openxmlformats.org/officeDocument/2006/relationships/image" Target="../media/image16.png"/><Relationship Id="rId12" Type="http://schemas.microsoft.com/office/2007/relationships/hdphoto" Target="../media/hdphoto3.wdp"/><Relationship Id="rId17" Type="http://schemas.openxmlformats.org/officeDocument/2006/relationships/image" Target="../media/image22.png"/><Relationship Id="rId2" Type="http://schemas.microsoft.com/office/2007/relationships/media" Target="../media/media14.m4a"/><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ags" Target="../tags/tag5.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0.png"/><Relationship Id="rId23" Type="http://schemas.openxmlformats.org/officeDocument/2006/relationships/image" Target="../media/image2.png"/><Relationship Id="rId10" Type="http://schemas.microsoft.com/office/2007/relationships/hdphoto" Target="../media/hdphoto2.wdp"/><Relationship Id="rId19" Type="http://schemas.openxmlformats.org/officeDocument/2006/relationships/image" Target="../media/image24.jpeg"/><Relationship Id="rId4" Type="http://schemas.openxmlformats.org/officeDocument/2006/relationships/slideLayout" Target="../slideLayouts/slideLayout13.xml"/><Relationship Id="rId9" Type="http://schemas.openxmlformats.org/officeDocument/2006/relationships/image" Target="../media/image17.png"/><Relationship Id="rId14" Type="http://schemas.microsoft.com/office/2007/relationships/hdphoto" Target="../media/hdphoto4.wdp"/><Relationship Id="rId22" Type="http://schemas.openxmlformats.org/officeDocument/2006/relationships/image" Target="../media/image26.jp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18" Type="http://schemas.openxmlformats.org/officeDocument/2006/relationships/image" Target="../media/image22.png"/><Relationship Id="rId3" Type="http://schemas.openxmlformats.org/officeDocument/2006/relationships/audio" Target="../media/media15.m4a"/><Relationship Id="rId21"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1.png"/><Relationship Id="rId2" Type="http://schemas.microsoft.com/office/2007/relationships/media" Target="../media/media15.m4a"/><Relationship Id="rId16" Type="http://schemas.openxmlformats.org/officeDocument/2006/relationships/image" Target="../media/image20.png"/><Relationship Id="rId20" Type="http://schemas.openxmlformats.org/officeDocument/2006/relationships/image" Target="../media/image24.jpeg"/><Relationship Id="rId1" Type="http://schemas.openxmlformats.org/officeDocument/2006/relationships/tags" Target="../tags/tag6.xml"/><Relationship Id="rId6" Type="http://schemas.openxmlformats.org/officeDocument/2006/relationships/image" Target="../media/image14.png"/><Relationship Id="rId11" Type="http://schemas.microsoft.com/office/2007/relationships/hdphoto" Target="../media/hdphoto2.wdp"/><Relationship Id="rId24" Type="http://schemas.openxmlformats.org/officeDocument/2006/relationships/image" Target="../media/image2.png"/><Relationship Id="rId5" Type="http://schemas.openxmlformats.org/officeDocument/2006/relationships/notesSlide" Target="../notesSlides/notesSlide11.xml"/><Relationship Id="rId15" Type="http://schemas.microsoft.com/office/2007/relationships/hdphoto" Target="../media/hdphoto4.wdp"/><Relationship Id="rId23" Type="http://schemas.openxmlformats.org/officeDocument/2006/relationships/image" Target="../media/image26.jpg"/><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slideLayout" Target="../slideLayouts/slideLayout13.xml"/><Relationship Id="rId9" Type="http://schemas.microsoft.com/office/2007/relationships/hdphoto" Target="../media/hdphoto1.wdp"/><Relationship Id="rId14" Type="http://schemas.openxmlformats.org/officeDocument/2006/relationships/image" Target="../media/image19.png"/><Relationship Id="rId22"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6.m4a"/><Relationship Id="rId7" Type="http://schemas.openxmlformats.org/officeDocument/2006/relationships/image" Target="../media/image24.jpeg"/><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26.jpg"/><Relationship Id="rId4" Type="http://schemas.openxmlformats.org/officeDocument/2006/relationships/slideLayout" Target="../slideLayouts/slideLayout13.xml"/><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8.wdp"/><Relationship Id="rId18" Type="http://schemas.microsoft.com/office/2007/relationships/hdphoto" Target="../media/hdphoto3.wdp"/><Relationship Id="rId3" Type="http://schemas.openxmlformats.org/officeDocument/2006/relationships/slideLayout" Target="../slideLayouts/slideLayout12.xml"/><Relationship Id="rId21" Type="http://schemas.openxmlformats.org/officeDocument/2006/relationships/image" Target="../media/image26.jpg"/><Relationship Id="rId7" Type="http://schemas.openxmlformats.org/officeDocument/2006/relationships/image" Target="../media/image29.png"/><Relationship Id="rId12" Type="http://schemas.openxmlformats.org/officeDocument/2006/relationships/image" Target="../media/image32.png"/><Relationship Id="rId17" Type="http://schemas.openxmlformats.org/officeDocument/2006/relationships/image" Target="../media/image18.png"/><Relationship Id="rId2" Type="http://schemas.openxmlformats.org/officeDocument/2006/relationships/audio" Target="../media/media18.m4a"/><Relationship Id="rId16" Type="http://schemas.microsoft.com/office/2007/relationships/hdphoto" Target="../media/hdphoto1.wdp"/><Relationship Id="rId20" Type="http://schemas.microsoft.com/office/2007/relationships/hdphoto" Target="../media/hdphoto9.wdp"/><Relationship Id="rId1" Type="http://schemas.microsoft.com/office/2007/relationships/media" Target="../media/media18.m4a"/><Relationship Id="rId6" Type="http://schemas.openxmlformats.org/officeDocument/2006/relationships/image" Target="../media/image28.jpeg"/><Relationship Id="rId11" Type="http://schemas.microsoft.com/office/2007/relationships/hdphoto" Target="../media/hdphoto7.wdp"/><Relationship Id="rId5" Type="http://schemas.openxmlformats.org/officeDocument/2006/relationships/image" Target="../media/image27.png"/><Relationship Id="rId15" Type="http://schemas.openxmlformats.org/officeDocument/2006/relationships/image" Target="../media/image16.png"/><Relationship Id="rId10" Type="http://schemas.openxmlformats.org/officeDocument/2006/relationships/image" Target="../media/image31.png"/><Relationship Id="rId19" Type="http://schemas.openxmlformats.org/officeDocument/2006/relationships/image" Target="../media/image33.png"/><Relationship Id="rId4" Type="http://schemas.openxmlformats.org/officeDocument/2006/relationships/notesSlide" Target="../notesSlides/notesSlide13.xml"/><Relationship Id="rId9" Type="http://schemas.microsoft.com/office/2007/relationships/hdphoto" Target="../media/hdphoto6.wdp"/><Relationship Id="rId14" Type="http://schemas.openxmlformats.org/officeDocument/2006/relationships/image" Target="../media/image15.png"/><Relationship Id="rId22"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5.png"/><Relationship Id="rId18" Type="http://schemas.openxmlformats.org/officeDocument/2006/relationships/image" Target="../media/image33.png"/><Relationship Id="rId26" Type="http://schemas.microsoft.com/office/2007/relationships/hdphoto" Target="../media/hdphoto2.wdp"/><Relationship Id="rId3" Type="http://schemas.openxmlformats.org/officeDocument/2006/relationships/slideLayout" Target="../slideLayouts/slideLayout12.xml"/><Relationship Id="rId21" Type="http://schemas.openxmlformats.org/officeDocument/2006/relationships/image" Target="../media/image20.png"/><Relationship Id="rId7" Type="http://schemas.openxmlformats.org/officeDocument/2006/relationships/image" Target="../media/image30.png"/><Relationship Id="rId12" Type="http://schemas.microsoft.com/office/2007/relationships/hdphoto" Target="../media/hdphoto8.wdp"/><Relationship Id="rId17" Type="http://schemas.microsoft.com/office/2007/relationships/hdphoto" Target="../media/hdphoto3.wdp"/><Relationship Id="rId25" Type="http://schemas.openxmlformats.org/officeDocument/2006/relationships/image" Target="../media/image17.png"/><Relationship Id="rId2" Type="http://schemas.openxmlformats.org/officeDocument/2006/relationships/audio" Target="../media/media19.m4a"/><Relationship Id="rId16" Type="http://schemas.openxmlformats.org/officeDocument/2006/relationships/image" Target="../media/image18.png"/><Relationship Id="rId20" Type="http://schemas.openxmlformats.org/officeDocument/2006/relationships/image" Target="../media/image29.png"/><Relationship Id="rId29" Type="http://schemas.openxmlformats.org/officeDocument/2006/relationships/image" Target="../media/image26.jpg"/><Relationship Id="rId1" Type="http://schemas.microsoft.com/office/2007/relationships/media" Target="../media/media19.m4a"/><Relationship Id="rId6" Type="http://schemas.openxmlformats.org/officeDocument/2006/relationships/image" Target="../media/image28.jpeg"/><Relationship Id="rId11" Type="http://schemas.openxmlformats.org/officeDocument/2006/relationships/image" Target="../media/image32.png"/><Relationship Id="rId24" Type="http://schemas.openxmlformats.org/officeDocument/2006/relationships/image" Target="../media/image34.png"/><Relationship Id="rId5" Type="http://schemas.openxmlformats.org/officeDocument/2006/relationships/image" Target="../media/image27.png"/><Relationship Id="rId15" Type="http://schemas.microsoft.com/office/2007/relationships/hdphoto" Target="../media/hdphoto1.wdp"/><Relationship Id="rId23" Type="http://schemas.openxmlformats.org/officeDocument/2006/relationships/image" Target="../media/image22.png"/><Relationship Id="rId28" Type="http://schemas.microsoft.com/office/2007/relationships/hdphoto" Target="../media/hdphoto4.wdp"/><Relationship Id="rId10" Type="http://schemas.microsoft.com/office/2007/relationships/hdphoto" Target="../media/hdphoto7.wdp"/><Relationship Id="rId19" Type="http://schemas.microsoft.com/office/2007/relationships/hdphoto" Target="../media/hdphoto9.wdp"/><Relationship Id="rId4" Type="http://schemas.openxmlformats.org/officeDocument/2006/relationships/notesSlide" Target="../notesSlides/notesSlide14.xml"/><Relationship Id="rId9" Type="http://schemas.openxmlformats.org/officeDocument/2006/relationships/image" Target="../media/image31.png"/><Relationship Id="rId14" Type="http://schemas.openxmlformats.org/officeDocument/2006/relationships/image" Target="../media/image16.png"/><Relationship Id="rId22" Type="http://schemas.openxmlformats.org/officeDocument/2006/relationships/image" Target="../media/image21.png"/><Relationship Id="rId27" Type="http://schemas.openxmlformats.org/officeDocument/2006/relationships/image" Target="../media/image19.png"/><Relationship Id="rId30"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6.emf"/><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oleObject" Target="../embeddings/oleObject2.bin"/><Relationship Id="rId12" Type="http://schemas.openxmlformats.org/officeDocument/2006/relationships/image" Target="../media/image38.em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5.e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37.emf"/><Relationship Id="rId4" Type="http://schemas.openxmlformats.org/officeDocument/2006/relationships/notesSlide" Target="../notesSlides/notesSlide15.xml"/><Relationship Id="rId9"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3.m4a"/><Relationship Id="rId7" Type="http://schemas.openxmlformats.org/officeDocument/2006/relationships/image" Target="../media/image43.png"/><Relationship Id="rId2" Type="http://schemas.microsoft.com/office/2007/relationships/media" Target="../media/media23.m4a"/><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notesSlide" Target="../notesSlides/notesSlide18.xml"/><Relationship Id="rId4"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microsoft.com/office/2007/relationships/hdphoto" Target="../media/hdphoto10.wdp"/><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microsoft.com/office/2007/relationships/hdphoto" Target="../media/hdphoto10.wdp"/><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6.png"/><Relationship Id="rId5" Type="http://schemas.openxmlformats.org/officeDocument/2006/relationships/image" Target="../media/image47.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microsoft.com/office/2007/relationships/hdphoto" Target="../media/hdphoto10.wdp"/><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31.m4a"/><Relationship Id="rId7" Type="http://schemas.openxmlformats.org/officeDocument/2006/relationships/image" Target="../media/image50.png"/><Relationship Id="rId2" Type="http://schemas.microsoft.com/office/2007/relationships/media" Target="../media/media31.m4a"/><Relationship Id="rId1" Type="http://schemas.openxmlformats.org/officeDocument/2006/relationships/tags" Target="../tags/tag12.xml"/><Relationship Id="rId6" Type="http://schemas.openxmlformats.org/officeDocument/2006/relationships/image" Target="../media/image49.png"/><Relationship Id="rId5" Type="http://schemas.openxmlformats.org/officeDocument/2006/relationships/notesSlide" Target="../notesSlides/notesSlide23.xml"/><Relationship Id="rId4" Type="http://schemas.openxmlformats.org/officeDocument/2006/relationships/slideLayout" Target="../slideLayouts/slideLayout12.xml"/><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2.m4a"/><Relationship Id="rId7" Type="http://schemas.microsoft.com/office/2007/relationships/hdphoto" Target="../media/hdphoto10.wdp"/><Relationship Id="rId2" Type="http://schemas.microsoft.com/office/2007/relationships/media" Target="../media/media32.m4a"/><Relationship Id="rId1" Type="http://schemas.openxmlformats.org/officeDocument/2006/relationships/tags" Target="../tags/tag13.x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7.png"/><Relationship Id="rId3" Type="http://schemas.openxmlformats.org/officeDocument/2006/relationships/audio" Target="../media/media34.m4a"/><Relationship Id="rId7" Type="http://schemas.openxmlformats.org/officeDocument/2006/relationships/image" Target="../media/image53.png"/><Relationship Id="rId12" Type="http://schemas.openxmlformats.org/officeDocument/2006/relationships/image" Target="../media/image56.png"/><Relationship Id="rId17" Type="http://schemas.openxmlformats.org/officeDocument/2006/relationships/image" Target="../media/image2.png"/><Relationship Id="rId2" Type="http://schemas.microsoft.com/office/2007/relationships/media" Target="../media/media34.m4a"/><Relationship Id="rId16" Type="http://schemas.openxmlformats.org/officeDocument/2006/relationships/image" Target="../media/image60.png"/><Relationship Id="rId1" Type="http://schemas.openxmlformats.org/officeDocument/2006/relationships/tags" Target="../tags/tag14.xml"/><Relationship Id="rId6" Type="http://schemas.openxmlformats.org/officeDocument/2006/relationships/image" Target="../media/image52.jpeg"/><Relationship Id="rId11" Type="http://schemas.openxmlformats.org/officeDocument/2006/relationships/image" Target="../media/image55.png"/><Relationship Id="rId5" Type="http://schemas.openxmlformats.org/officeDocument/2006/relationships/notesSlide" Target="../notesSlides/notesSlide24.xml"/><Relationship Id="rId15" Type="http://schemas.openxmlformats.org/officeDocument/2006/relationships/image" Target="../media/image59.png"/><Relationship Id="rId10" Type="http://schemas.openxmlformats.org/officeDocument/2006/relationships/image" Target="../media/image54.JPG"/><Relationship Id="rId4" Type="http://schemas.openxmlformats.org/officeDocument/2006/relationships/slideLayout" Target="../slideLayouts/slideLayout12.xml"/><Relationship Id="rId9" Type="http://schemas.microsoft.com/office/2007/relationships/hdphoto" Target="../media/hdphoto6.wdp"/><Relationship Id="rId1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61.png"/><Relationship Id="rId3" Type="http://schemas.openxmlformats.org/officeDocument/2006/relationships/slideLayout" Target="../slideLayouts/slideLayout12.xml"/><Relationship Id="rId7" Type="http://schemas.microsoft.com/office/2007/relationships/hdphoto" Target="../media/hdphoto6.wdp"/><Relationship Id="rId12" Type="http://schemas.openxmlformats.org/officeDocument/2006/relationships/image" Target="../media/image58.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0.pn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2.jpeg"/><Relationship Id="rId9" Type="http://schemas.openxmlformats.org/officeDocument/2006/relationships/image" Target="../media/image55.png"/><Relationship Id="rId1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slideLayout" Target="../slideLayouts/slideLayout12.xml"/><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4.JPG"/><Relationship Id="rId11" Type="http://schemas.microsoft.com/office/2007/relationships/hdphoto" Target="../media/hdphoto6.wdp"/><Relationship Id="rId5" Type="http://schemas.openxmlformats.org/officeDocument/2006/relationships/image" Target="../media/image53.png"/><Relationship Id="rId10" Type="http://schemas.openxmlformats.org/officeDocument/2006/relationships/image" Target="../media/image30.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8.png"/><Relationship Id="rId18" Type="http://schemas.openxmlformats.org/officeDocument/2006/relationships/image" Target="../media/image65.png"/><Relationship Id="rId3" Type="http://schemas.openxmlformats.org/officeDocument/2006/relationships/slideLayout" Target="../slideLayouts/slideLayout12.xml"/><Relationship Id="rId21" Type="http://schemas.openxmlformats.org/officeDocument/2006/relationships/image" Target="../media/image67.png"/><Relationship Id="rId7" Type="http://schemas.openxmlformats.org/officeDocument/2006/relationships/image" Target="../media/image30.png"/><Relationship Id="rId12" Type="http://schemas.openxmlformats.org/officeDocument/2006/relationships/image" Target="../media/image57.png"/><Relationship Id="rId17" Type="http://schemas.openxmlformats.org/officeDocument/2006/relationships/image" Target="../media/image64.png"/><Relationship Id="rId2" Type="http://schemas.openxmlformats.org/officeDocument/2006/relationships/audio" Target="../media/media37.m4a"/><Relationship Id="rId16" Type="http://schemas.openxmlformats.org/officeDocument/2006/relationships/image" Target="../media/image63.png"/><Relationship Id="rId20" Type="http://schemas.openxmlformats.org/officeDocument/2006/relationships/image" Target="../media/image26.jpg"/><Relationship Id="rId1" Type="http://schemas.microsoft.com/office/2007/relationships/media" Target="../media/media37.m4a"/><Relationship Id="rId6" Type="http://schemas.openxmlformats.org/officeDocument/2006/relationships/image" Target="../media/image53.png"/><Relationship Id="rId11" Type="http://schemas.openxmlformats.org/officeDocument/2006/relationships/image" Target="../media/image56.png"/><Relationship Id="rId24" Type="http://schemas.openxmlformats.org/officeDocument/2006/relationships/image" Target="../media/image2.png"/><Relationship Id="rId5" Type="http://schemas.openxmlformats.org/officeDocument/2006/relationships/image" Target="../media/image52.jpeg"/><Relationship Id="rId15" Type="http://schemas.openxmlformats.org/officeDocument/2006/relationships/image" Target="../media/image62.png"/><Relationship Id="rId23" Type="http://schemas.openxmlformats.org/officeDocument/2006/relationships/image" Target="../media/image69.png"/><Relationship Id="rId10" Type="http://schemas.openxmlformats.org/officeDocument/2006/relationships/image" Target="../media/image55.png"/><Relationship Id="rId19" Type="http://schemas.openxmlformats.org/officeDocument/2006/relationships/image" Target="../media/image66.png"/><Relationship Id="rId4" Type="http://schemas.openxmlformats.org/officeDocument/2006/relationships/notesSlide" Target="../notesSlides/notesSlide25.xml"/><Relationship Id="rId9" Type="http://schemas.openxmlformats.org/officeDocument/2006/relationships/image" Target="../media/image54.JPG"/><Relationship Id="rId14" Type="http://schemas.openxmlformats.org/officeDocument/2006/relationships/image" Target="../media/image60.png"/><Relationship Id="rId22"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70.jpg"/><Relationship Id="rId4"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5495CA-F81B-7366-8177-D602BF067605}"/>
              </a:ext>
            </a:extLst>
          </p:cNvPr>
          <p:cNvSpPr txBox="1"/>
          <p:nvPr/>
        </p:nvSpPr>
        <p:spPr>
          <a:xfrm>
            <a:off x="2971800" y="1536174"/>
            <a:ext cx="6094206" cy="3785652"/>
          </a:xfrm>
          <a:prstGeom prst="rect">
            <a:avLst/>
          </a:prstGeom>
          <a:noFill/>
        </p:spPr>
        <p:txBody>
          <a:bodyPr wrap="square">
            <a:spAutoFit/>
          </a:bodyPr>
          <a:lstStyle/>
          <a:p>
            <a:pPr algn="ctr">
              <a:spcBef>
                <a:spcPts val="0"/>
              </a:spcBef>
            </a:pPr>
            <a:r>
              <a:rPr lang="en-US" sz="8000" dirty="0">
                <a:solidFill>
                  <a:schemeClr val="bg1"/>
                </a:solidFill>
                <a:latin typeface="Onyx" panose="04050602080702020203" pitchFamily="82" charset="0"/>
              </a:rPr>
              <a:t>SUPPER PROGRAM FOR ASP STAFF</a:t>
            </a:r>
          </a:p>
          <a:p>
            <a:pPr algn="ctr">
              <a:spcBef>
                <a:spcPts val="0"/>
              </a:spcBef>
            </a:pPr>
            <a:r>
              <a:rPr lang="en-US" sz="8000" dirty="0">
                <a:solidFill>
                  <a:schemeClr val="bg1"/>
                </a:solidFill>
                <a:latin typeface="Onyx" panose="04050602080702020203" pitchFamily="82" charset="0"/>
              </a:rPr>
              <a:t>2024-2025</a:t>
            </a:r>
          </a:p>
        </p:txBody>
      </p:sp>
      <p:sp>
        <p:nvSpPr>
          <p:cNvPr id="7" name="Flowchart: Connector 6">
            <a:extLst>
              <a:ext uri="{FF2B5EF4-FFF2-40B4-BE49-F238E27FC236}">
                <a16:creationId xmlns:a16="http://schemas.microsoft.com/office/drawing/2014/main" id="{31858975-C254-F826-D38A-A363A6D5D82C}"/>
              </a:ext>
            </a:extLst>
          </p:cNvPr>
          <p:cNvSpPr/>
          <p:nvPr/>
        </p:nvSpPr>
        <p:spPr>
          <a:xfrm>
            <a:off x="-955184" y="-623723"/>
            <a:ext cx="3469783" cy="3644904"/>
          </a:xfrm>
          <a:prstGeom prst="flowChartConnector">
            <a:avLst/>
          </a:prstGeom>
          <a:solidFill>
            <a:srgbClr val="7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D784BF22-D95E-2F66-DBFE-B4BA1F861BF6}"/>
              </a:ext>
            </a:extLst>
          </p:cNvPr>
          <p:cNvSpPr/>
          <p:nvPr/>
        </p:nvSpPr>
        <p:spPr>
          <a:xfrm>
            <a:off x="8526463" y="3862137"/>
            <a:ext cx="3665538" cy="3626337"/>
          </a:xfrm>
          <a:prstGeom prst="flowChartConnector">
            <a:avLst/>
          </a:prstGeom>
          <a:solidFill>
            <a:srgbClr val="FF0000">
              <a:lumMod val="50000"/>
            </a:srgbClr>
          </a:solidFill>
          <a:ln w="9525" cap="flat" cmpd="sng" algn="ctr">
            <a:solidFill>
              <a:srgbClr val="FF0000">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Flowchart: Connector 8">
            <a:extLst>
              <a:ext uri="{FF2B5EF4-FFF2-40B4-BE49-F238E27FC236}">
                <a16:creationId xmlns:a16="http://schemas.microsoft.com/office/drawing/2014/main" id="{4349BC20-AFD4-A6C2-868D-8C2C88053BF6}"/>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E8DDE2C0-D35E-60D4-B148-04907F9640ED}"/>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D253770-FC62-77BC-9540-BDBC0636538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descr="Image preview">
            <a:extLst>
              <a:ext uri="{FF2B5EF4-FFF2-40B4-BE49-F238E27FC236}">
                <a16:creationId xmlns:a16="http://schemas.microsoft.com/office/drawing/2014/main" id="{A6A1CDD6-5C10-764D-79B5-93E63A366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134" y="1039856"/>
            <a:ext cx="3665538" cy="630969"/>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a:extLst>
              <a:ext uri="{FF2B5EF4-FFF2-40B4-BE49-F238E27FC236}">
                <a16:creationId xmlns:a16="http://schemas.microsoft.com/office/drawing/2014/main" id="{E7F84B87-22E8-A6B2-DE19-BC5A0881F5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7392933"/>
      </p:ext>
    </p:extLst>
  </p:cSld>
  <p:clrMapOvr>
    <a:masterClrMapping/>
  </p:clrMapOvr>
  <mc:AlternateContent xmlns:mc="http://schemas.openxmlformats.org/markup-compatibility/2006" xmlns:p14="http://schemas.microsoft.com/office/powerpoint/2010/main">
    <mc:Choice Requires="p14">
      <p:transition spd="slow" p14:dur="2000" advTm="20185"/>
    </mc:Choice>
    <mc:Fallback xmlns="">
      <p:transition spd="slow" advTm="20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66FE769-7A9C-EF7A-5C1C-3D2D62CDE619}"/>
              </a:ext>
            </a:extLst>
          </p:cNvPr>
          <p:cNvSpPr/>
          <p:nvPr/>
        </p:nvSpPr>
        <p:spPr>
          <a:xfrm>
            <a:off x="-2153190"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703831" y="303163"/>
            <a:ext cx="11662110" cy="1143000"/>
          </a:xfrm>
        </p:spPr>
        <p:txBody>
          <a:bodyPr>
            <a:noAutofit/>
          </a:bodyPr>
          <a:lstStyle/>
          <a:p>
            <a:r>
              <a:rPr lang="en-US" sz="8800" dirty="0">
                <a:solidFill>
                  <a:schemeClr val="tx2">
                    <a:lumMod val="50000"/>
                  </a:schemeClr>
                </a:solidFill>
              </a:rPr>
              <a:t>Special Dietary Needs</a:t>
            </a:r>
          </a:p>
        </p:txBody>
      </p:sp>
      <p:sp>
        <p:nvSpPr>
          <p:cNvPr id="29" name="Rectangle 28">
            <a:extLst>
              <a:ext uri="{FF2B5EF4-FFF2-40B4-BE49-F238E27FC236}">
                <a16:creationId xmlns:a16="http://schemas.microsoft.com/office/drawing/2014/main" id="{5D861277-1668-4BE8-ABC2-F90136BFA7D0}"/>
              </a:ext>
            </a:extLst>
          </p:cNvPr>
          <p:cNvSpPr/>
          <p:nvPr/>
        </p:nvSpPr>
        <p:spPr>
          <a:xfrm>
            <a:off x="375794" y="3085835"/>
            <a:ext cx="5910664" cy="3453253"/>
          </a:xfrm>
          <a:prstGeom prst="rect">
            <a:avLst/>
          </a:prstGeom>
        </p:spPr>
        <p:txBody>
          <a:bodyPr wrap="square">
            <a:spAutoFit/>
          </a:bodyPr>
          <a:lstStyle/>
          <a:p>
            <a:pPr marL="457200"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the Cafeteria Manager</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9447" y="1704007"/>
            <a:ext cx="6155554" cy="1089529"/>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“Medical Statement to Request Special Diets” form. ASP will:</a:t>
            </a:r>
          </a:p>
        </p:txBody>
      </p:sp>
      <p:sp>
        <p:nvSpPr>
          <p:cNvPr id="5" name="Flowchart: Connector 4">
            <a:extLst>
              <a:ext uri="{FF2B5EF4-FFF2-40B4-BE49-F238E27FC236}">
                <a16:creationId xmlns:a16="http://schemas.microsoft.com/office/drawing/2014/main" id="{309A80A7-C965-3526-2EBC-04D885803269}"/>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3636B2C-6DA5-CE80-E38D-8CD93D375F39}"/>
              </a:ext>
            </a:extLst>
          </p:cNvPr>
          <p:cNvSpPr/>
          <p:nvPr/>
        </p:nvSpPr>
        <p:spPr>
          <a:xfrm>
            <a:off x="10544718" y="571850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16518A2-D3D9-70FB-820D-425A9141075B}"/>
              </a:ext>
            </a:extLst>
          </p:cNvPr>
          <p:cNvSpPr/>
          <p:nvPr/>
        </p:nvSpPr>
        <p:spPr>
          <a:xfrm>
            <a:off x="10098282" y="640673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AEB5C58-7ED7-433F-8111-12E30F04DC88}"/>
              </a:ext>
            </a:extLst>
          </p:cNvPr>
          <p:cNvPicPr>
            <a:picLocks noChangeAspect="1"/>
          </p:cNvPicPr>
          <p:nvPr/>
        </p:nvPicPr>
        <p:blipFill>
          <a:blip r:embed="rId5"/>
          <a:stretch>
            <a:fillRect/>
          </a:stretch>
        </p:blipFill>
        <p:spPr>
          <a:xfrm>
            <a:off x="7480405" y="712737"/>
            <a:ext cx="3758213" cy="4826395"/>
          </a:xfrm>
          <a:prstGeom prst="rect">
            <a:avLst/>
          </a:prstGeom>
          <a:ln>
            <a:solidFill>
              <a:srgbClr val="000000"/>
            </a:solidFill>
          </a:ln>
        </p:spPr>
      </p:pic>
      <p:pic>
        <p:nvPicPr>
          <p:cNvPr id="15" name="Audio 14">
            <a:hlinkClick r:id="" action="ppaction://media"/>
            <a:extLst>
              <a:ext uri="{FF2B5EF4-FFF2-40B4-BE49-F238E27FC236}">
                <a16:creationId xmlns:a16="http://schemas.microsoft.com/office/drawing/2014/main" id="{1A31E239-5ECD-922B-982B-3EF5982BA9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448344"/>
      </p:ext>
    </p:extLst>
  </p:cSld>
  <p:clrMapOvr>
    <a:masterClrMapping/>
  </p:clrMapOvr>
  <mc:AlternateContent xmlns:mc="http://schemas.openxmlformats.org/markup-compatibility/2006" xmlns:p159="http://schemas.microsoft.com/office/powerpoint/2015/09/main">
    <mc:Choice Requires="p159">
      <p:transition spd="slow" advTm="32186">
        <p159:morph option="byObject"/>
      </p:transition>
    </mc:Choice>
    <mc:Fallback xmlns="">
      <p:transition spd="slow" advTm="321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5"/>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214193"/>
            <a:ext cx="10045907" cy="1143000"/>
          </a:xfrm>
        </p:spPr>
        <p:txBody>
          <a:bodyPr>
            <a:noAutofit/>
          </a:bodyPr>
          <a:lstStyle/>
          <a:p>
            <a:r>
              <a:rPr lang="en-US" sz="7800"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48122" y="1388386"/>
            <a:ext cx="5947878" cy="1480405"/>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records must be supplied daily to ASP staff.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200" dirty="0">
                <a:solidFill>
                  <a:schemeClr val="tx2">
                    <a:lumMod val="50000"/>
                  </a:schemeClr>
                </a:solidFill>
                <a:latin typeface="Century Gothic" panose="020B0502020202020204" pitchFamily="34" charset="0"/>
              </a:rPr>
              <a:t>Manager or Food Service Staff will:</a:t>
            </a:r>
            <a:endPar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64230" y="1966452"/>
            <a:ext cx="11634480" cy="1128768"/>
            <a:chOff x="164230" y="1966452"/>
            <a:chExt cx="11634480" cy="1128768"/>
          </a:xfrm>
        </p:grpSpPr>
        <p:sp>
          <p:nvSpPr>
            <p:cNvPr id="12" name="Rectangle 11">
              <a:extLst>
                <a:ext uri="{FF2B5EF4-FFF2-40B4-BE49-F238E27FC236}">
                  <a16:creationId xmlns:a16="http://schemas.microsoft.com/office/drawing/2014/main" id="{D9D605BB-5FF9-339F-ABF4-F662F9B7E09A}"/>
                </a:ext>
              </a:extLst>
            </p:cNvPr>
            <p:cNvSpPr/>
            <p:nvPr/>
          </p:nvSpPr>
          <p:spPr>
            <a:xfrm>
              <a:off x="164230" y="2448889"/>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a:t>
              </a:r>
              <a:r>
                <a:rPr kumimoji="0" lang="en-US" sz="200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ect</a:t>
              </a: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t>
              </a: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48122" y="2498593"/>
            <a:ext cx="9000784" cy="1226424"/>
            <a:chOff x="131779" y="2131894"/>
            <a:chExt cx="9000784" cy="1226424"/>
          </a:xfrm>
        </p:grpSpPr>
        <p:sp>
          <p:nvSpPr>
            <p:cNvPr id="18" name="TextBox 17">
              <a:extLst>
                <a:ext uri="{FF2B5EF4-FFF2-40B4-BE49-F238E27FC236}">
                  <a16:creationId xmlns:a16="http://schemas.microsoft.com/office/drawing/2014/main" id="{552E7E3D-5882-2B93-32BB-C1A8584EFF92}"/>
                </a:ext>
              </a:extLst>
            </p:cNvPr>
            <p:cNvSpPr txBox="1"/>
            <p:nvPr/>
          </p:nvSpPr>
          <p:spPr>
            <a:xfrm>
              <a:off x="131779" y="2669082"/>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5600483" y="3110071"/>
              <a:ext cx="1316528"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1774" y="4031375"/>
            <a:ext cx="9521053" cy="2465502"/>
            <a:chOff x="101774" y="4031375"/>
            <a:chExt cx="9521053" cy="2465502"/>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1774" y="5511992"/>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42279" y="2498593"/>
            <a:ext cx="11656431" cy="2461092"/>
            <a:chOff x="142279" y="2498593"/>
            <a:chExt cx="11656431" cy="2461092"/>
          </a:xfrm>
        </p:grpSpPr>
        <p:sp>
          <p:nvSpPr>
            <p:cNvPr id="37" name="TextBox 36">
              <a:extLst>
                <a:ext uri="{FF2B5EF4-FFF2-40B4-BE49-F238E27FC236}">
                  <a16:creationId xmlns:a16="http://schemas.microsoft.com/office/drawing/2014/main" id="{7BAC8410-E357-49F2-44D4-D4C658B491C9}"/>
                </a:ext>
              </a:extLst>
            </p:cNvPr>
            <p:cNvSpPr txBox="1"/>
            <p:nvPr/>
          </p:nvSpPr>
          <p:spPr>
            <a:xfrm>
              <a:off x="142279" y="3636246"/>
              <a:ext cx="53644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 </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8080" y="4024316"/>
            <a:ext cx="11690630" cy="1514948"/>
            <a:chOff x="108080" y="4024316"/>
            <a:chExt cx="11690630" cy="1514948"/>
          </a:xfrm>
        </p:grpSpPr>
        <p:sp>
          <p:nvSpPr>
            <p:cNvPr id="44" name="TextBox 43">
              <a:extLst>
                <a:ext uri="{FF2B5EF4-FFF2-40B4-BE49-F238E27FC236}">
                  <a16:creationId xmlns:a16="http://schemas.microsoft.com/office/drawing/2014/main" id="{87FA2E4B-1518-8996-5D24-43DB3847C56B}"/>
                </a:ext>
              </a:extLst>
            </p:cNvPr>
            <p:cNvSpPr txBox="1"/>
            <p:nvPr/>
          </p:nvSpPr>
          <p:spPr>
            <a:xfrm>
              <a:off x="108080" y="4831378"/>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7BE03F6B-4718-02E9-D4A8-9C6DB4E20FB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spd="slow" advTm="49762">
        <p159:morph option="byObject"/>
      </p:transition>
    </mc:Choice>
    <mc:Fallback xmlns="">
      <p:transition spd="slow" advTm="497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1" presetClass="exit" presetSubtype="0" fill="hold"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par>
                                <p:cTn id="24" presetID="1" presetClass="exit" presetSubtype="0" fill="hold" nodeType="withEffect">
                                  <p:stCondLst>
                                    <p:cond delay="0"/>
                                  </p:stCondLst>
                                  <p:childTnLst>
                                    <p:set>
                                      <p:cBhvr>
                                        <p:cTn id="25" dur="1" fill="hold">
                                          <p:stCondLst>
                                            <p:cond delay="0"/>
                                          </p:stCondLst>
                                        </p:cTn>
                                        <p:tgtEl>
                                          <p:spTgt spid="2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par>
                                <p:cTn id="31" presetID="1" presetClass="exit" presetSubtype="0" fill="hold"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par>
                                <p:cTn id="38" presetID="1" presetClass="exit" presetSubtype="0" fill="hold" nodeType="withEffect">
                                  <p:stCondLst>
                                    <p:cond delay="0"/>
                                  </p:stCondLst>
                                  <p:childTnLst>
                                    <p:set>
                                      <p:cBhvr>
                                        <p:cTn id="39"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3525645" y="1044349"/>
            <a:ext cx="4667250"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pic>
        <p:nvPicPr>
          <p:cNvPr id="8" name="Audio 7">
            <a:hlinkClick r:id="" action="ppaction://media"/>
            <a:extLst>
              <a:ext uri="{FF2B5EF4-FFF2-40B4-BE49-F238E27FC236}">
                <a16:creationId xmlns:a16="http://schemas.microsoft.com/office/drawing/2014/main" id="{C7D96EC9-831B-0BB6-F2B1-912A346AE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advTm="7595">
        <p159:morph option="byObject"/>
      </p:transition>
    </mc:Choice>
    <mc:Fallback xmlns="">
      <p:transition spd="slow" advTm="7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91000"/>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86" name="TextBox 85"/>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6" name="Group 5"/>
          <p:cNvGrpSpPr/>
          <p:nvPr/>
        </p:nvGrpSpPr>
        <p:grpSpPr>
          <a:xfrm>
            <a:off x="1528909" y="5664802"/>
            <a:ext cx="4927296" cy="758195"/>
            <a:chOff x="0" y="5573013"/>
            <a:chExt cx="4927296" cy="758195"/>
          </a:xfrm>
        </p:grpSpPr>
        <p:sp>
          <p:nvSpPr>
            <p:cNvPr id="3" name="Rectangle 2"/>
            <p:cNvSpPr/>
            <p:nvPr/>
          </p:nvSpPr>
          <p:spPr>
            <a:xfrm>
              <a:off x="0" y="5573013"/>
              <a:ext cx="4927296" cy="758195"/>
            </a:xfrm>
            <a:prstGeom prst="rect">
              <a:avLst/>
            </a:prstGeom>
            <a:solidFill>
              <a:srgbClr val="7F000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237544" y="5684915"/>
              <a:ext cx="4560204"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Is this a reimbursable meal?</a:t>
              </a:r>
            </a:p>
          </p:txBody>
        </p:sp>
      </p:grpSp>
      <p:grpSp>
        <p:nvGrpSpPr>
          <p:cNvPr id="5" name="Group 4"/>
          <p:cNvGrpSpPr/>
          <p:nvPr/>
        </p:nvGrpSpPr>
        <p:grpSpPr>
          <a:xfrm>
            <a:off x="359340" y="210323"/>
            <a:ext cx="4291450" cy="523220"/>
            <a:chOff x="-648866" y="757510"/>
            <a:chExt cx="4291450" cy="523220"/>
          </a:xfrm>
        </p:grpSpPr>
        <p:sp>
          <p:nvSpPr>
            <p:cNvPr id="84" name="Rectangle 83"/>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85" name="TextBox 84"/>
            <p:cNvSpPr txBox="1"/>
            <p:nvPr/>
          </p:nvSpPr>
          <p:spPr>
            <a:xfrm>
              <a:off x="-249875" y="757510"/>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048" name="Picture 24" descr="Schools &amp; Foodservice - Fresh Innov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46731">
            <a:off x="1873385" y="1350595"/>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83263" y="826330"/>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81493" y="753139"/>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24162" y="663789"/>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reen tick checkmark icon Royalty Free Vector Imag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797483" y="3391826"/>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27922D6E-7A6D-85A6-D8E9-07B4B3EDAE90}"/>
              </a:ext>
            </a:extLst>
          </p:cNvPr>
          <p:cNvGrpSpPr/>
          <p:nvPr/>
        </p:nvGrpSpPr>
        <p:grpSpPr>
          <a:xfrm>
            <a:off x="7391148" y="4204249"/>
            <a:ext cx="1569368" cy="2538912"/>
            <a:chOff x="7391148" y="4204249"/>
            <a:chExt cx="1569368" cy="2538912"/>
          </a:xfrm>
        </p:grpSpPr>
        <p:grpSp>
          <p:nvGrpSpPr>
            <p:cNvPr id="35" name="Group 34">
              <a:extLst>
                <a:ext uri="{FF2B5EF4-FFF2-40B4-BE49-F238E27FC236}">
                  <a16:creationId xmlns:a16="http://schemas.microsoft.com/office/drawing/2014/main" id="{4D1F8B9E-48E9-41EF-89B1-5FC734D0A6F5}"/>
                </a:ext>
              </a:extLst>
            </p:cNvPr>
            <p:cNvGrpSpPr/>
            <p:nvPr/>
          </p:nvGrpSpPr>
          <p:grpSpPr>
            <a:xfrm>
              <a:off x="7391148" y="4204249"/>
              <a:ext cx="1569368" cy="2538912"/>
              <a:chOff x="3627610" y="3924577"/>
              <a:chExt cx="1475648" cy="2073568"/>
            </a:xfrm>
          </p:grpSpPr>
          <p:grpSp>
            <p:nvGrpSpPr>
              <p:cNvPr id="36" name="Group 35">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80"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1"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37" name="Group 36">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76"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7"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8"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9"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38"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39" name="Group 38">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71"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2"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3"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74"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5"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40" name="Group 39">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68"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9"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70"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67" name="Moon 66">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42" name="Group 41">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59" name="Group 58">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64" name="Cloud 63">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5"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60" name="Group 59">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62" name="Cloud 61">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63"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61"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45" name="Picture 44">
                <a:extLst>
                  <a:ext uri="{FF2B5EF4-FFF2-40B4-BE49-F238E27FC236}">
                    <a16:creationId xmlns:a16="http://schemas.microsoft.com/office/drawing/2014/main" id="{E6FD04A1-4EA9-47C1-B86C-EC118A50DFED}"/>
                  </a:ext>
                </a:extLst>
              </p:cNvPr>
              <p:cNvPicPr>
                <a:picLocks noChangeAspect="1"/>
              </p:cNvPicPr>
              <p:nvPr/>
            </p:nvPicPr>
            <p:blipFill>
              <a:blip r:embed="rId16"/>
              <a:stretch>
                <a:fillRect/>
              </a:stretch>
            </p:blipFill>
            <p:spPr>
              <a:xfrm rot="20463960">
                <a:off x="4182422" y="4472337"/>
                <a:ext cx="77928" cy="47623"/>
              </a:xfrm>
              <a:prstGeom prst="rect">
                <a:avLst/>
              </a:prstGeom>
            </p:spPr>
          </p:pic>
          <p:pic>
            <p:nvPicPr>
              <p:cNvPr id="46" name="Picture 45">
                <a:extLst>
                  <a:ext uri="{FF2B5EF4-FFF2-40B4-BE49-F238E27FC236}">
                    <a16:creationId xmlns:a16="http://schemas.microsoft.com/office/drawing/2014/main" id="{6A4CE330-9BFA-4FFD-B961-8B4695FEBAFA}"/>
                  </a:ext>
                </a:extLst>
              </p:cNvPr>
              <p:cNvPicPr>
                <a:picLocks noChangeAspect="1"/>
              </p:cNvPicPr>
              <p:nvPr/>
            </p:nvPicPr>
            <p:blipFill>
              <a:blip r:embed="rId16"/>
              <a:stretch>
                <a:fillRect/>
              </a:stretch>
            </p:blipFill>
            <p:spPr>
              <a:xfrm rot="1136040" flipH="1">
                <a:off x="4611526" y="4472336"/>
                <a:ext cx="77928" cy="47623"/>
              </a:xfrm>
              <a:prstGeom prst="rect">
                <a:avLst/>
              </a:prstGeom>
            </p:spPr>
          </p:pic>
        </p:grpSp>
        <p:pic>
          <p:nvPicPr>
            <p:cNvPr id="7" name="Picture 4">
              <a:extLst>
                <a:ext uri="{FF2B5EF4-FFF2-40B4-BE49-F238E27FC236}">
                  <a16:creationId xmlns:a16="http://schemas.microsoft.com/office/drawing/2014/main" id="{F7C25253-AF80-EBC8-E719-EC95F7CF97E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97325C03-32F3-0FDC-261C-0559E1D3CD9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5223801D-C247-4932-1404-AF3BBE95311B}"/>
              </a:ext>
            </a:extLst>
          </p:cNvPr>
          <p:cNvGrpSpPr/>
          <p:nvPr/>
        </p:nvGrpSpPr>
        <p:grpSpPr>
          <a:xfrm>
            <a:off x="9184539" y="1481627"/>
            <a:ext cx="2644841" cy="5299550"/>
            <a:chOff x="9184539" y="1481627"/>
            <a:chExt cx="2644841" cy="5299550"/>
          </a:xfrm>
        </p:grpSpPr>
        <p:grpSp>
          <p:nvGrpSpPr>
            <p:cNvPr id="83" name="Group 82"/>
            <p:cNvGrpSpPr/>
            <p:nvPr/>
          </p:nvGrpSpPr>
          <p:grpSpPr>
            <a:xfrm>
              <a:off x="9184539" y="1481627"/>
              <a:ext cx="2644841" cy="5299550"/>
              <a:chOff x="5961537" y="900490"/>
              <a:chExt cx="2976826" cy="5299550"/>
            </a:xfrm>
          </p:grpSpPr>
          <p:pic>
            <p:nvPicPr>
              <p:cNvPr id="33"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9"/>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22699" y="4179731"/>
                  <a:ext cx="2976822" cy="1767174"/>
                  <a:chOff x="5031694" y="3826276"/>
                  <a:chExt cx="2976822" cy="1589103"/>
                </a:xfrm>
              </p:grpSpPr>
              <p:pic>
                <p:nvPicPr>
                  <p:cNvPr id="1036"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20">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t Supper Meals"/>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 name="Group 8">
              <a:extLst>
                <a:ext uri="{FF2B5EF4-FFF2-40B4-BE49-F238E27FC236}">
                  <a16:creationId xmlns:a16="http://schemas.microsoft.com/office/drawing/2014/main" id="{5DA35923-2146-A509-E83D-DA740EAAB352}"/>
                </a:ext>
              </a:extLst>
            </p:cNvPr>
            <p:cNvGrpSpPr/>
            <p:nvPr/>
          </p:nvGrpSpPr>
          <p:grpSpPr>
            <a:xfrm>
              <a:off x="10281515" y="3662690"/>
              <a:ext cx="451027" cy="119011"/>
              <a:chOff x="1488734" y="3393104"/>
              <a:chExt cx="566777" cy="147362"/>
            </a:xfrm>
          </p:grpSpPr>
          <p:sp>
            <p:nvSpPr>
              <p:cNvPr id="10" name="Rectangle 9">
                <a:extLst>
                  <a:ext uri="{FF2B5EF4-FFF2-40B4-BE49-F238E27FC236}">
                    <a16:creationId xmlns:a16="http://schemas.microsoft.com/office/drawing/2014/main" id="{2E96102F-1710-CD5F-BC99-C7E6068DDDD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orange logo&#10;&#10;Description automatically generated">
                <a:extLst>
                  <a:ext uri="{FF2B5EF4-FFF2-40B4-BE49-F238E27FC236}">
                    <a16:creationId xmlns:a16="http://schemas.microsoft.com/office/drawing/2014/main" id="{A6D40AA5-E6C5-C598-51CF-6FFEE478542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pic>
        <p:nvPicPr>
          <p:cNvPr id="22" name="Audio 21">
            <a:hlinkClick r:id="" action="ppaction://media"/>
            <a:extLst>
              <a:ext uri="{FF2B5EF4-FFF2-40B4-BE49-F238E27FC236}">
                <a16:creationId xmlns:a16="http://schemas.microsoft.com/office/drawing/2014/main" id="{B03AB556-585A-8FE3-7E19-0974B8485DF3}"/>
              </a:ext>
            </a:extLst>
          </p:cNvPr>
          <p:cNvPicPr>
            <a:picLocks noChangeAspect="1"/>
          </p:cNvPicPr>
          <p:nvPr>
            <a:audioFile r:link="rId3"/>
            <p:extLst>
              <p:ext uri="{DAA4B4D4-6D71-4841-9C94-3DE7FCFB9230}">
                <p14:media xmlns:p14="http://schemas.microsoft.com/office/powerpoint/2010/main" r:embed="rId2"/>
              </p:ext>
            </p:extLst>
          </p:nvPr>
        </p:nvPicPr>
        <p:blipFill>
          <a:blip r:embed="rId24"/>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20024824"/>
      </p:ext>
    </p:extLst>
  </p:cSld>
  <p:clrMapOvr>
    <a:masterClrMapping/>
  </p:clrMapOvr>
  <mc:AlternateContent xmlns:mc="http://schemas.openxmlformats.org/markup-compatibility/2006" xmlns:p159="http://schemas.microsoft.com/office/powerpoint/2015/09/main">
    <mc:Choice Requires="p159">
      <p:transition spd="slow" advTm="30818">
        <p159:morph option="byObject"/>
      </p:transition>
    </mc:Choice>
    <mc:Fallback xmlns="">
      <p:transition spd="slow" advTm="308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42" presetClass="path" presetSubtype="0" accel="50000" decel="50000" fill="hold" nodeType="afterEffect">
                                  <p:stCondLst>
                                    <p:cond delay="0"/>
                                  </p:stCondLst>
                                  <p:childTnLst>
                                    <p:animMotion origin="layout" path="M 1.38889E-6 -4.81481E-6 L -0.20243 0.38357 " pathEditMode="relative" rAng="0" ptsTypes="AA">
                                      <p:cBhvr>
                                        <p:cTn id="14" dur="1000" fill="hold"/>
                                        <p:tgtEl>
                                          <p:spTgt spid="1050"/>
                                        </p:tgtEl>
                                        <p:attrNameLst>
                                          <p:attrName>ppt_x</p:attrName>
                                          <p:attrName>ppt_y</p:attrName>
                                        </p:attrNameLst>
                                      </p:cBhvr>
                                      <p:rCtr x="-10122" y="19167"/>
                                    </p:animMotion>
                                  </p:childTnLst>
                                </p:cTn>
                              </p:par>
                              <p:par>
                                <p:cTn id="15" presetID="42" presetClass="path" presetSubtype="0" accel="50000" decel="50000" fill="hold" nodeType="withEffect">
                                  <p:stCondLst>
                                    <p:cond delay="0"/>
                                  </p:stCondLst>
                                  <p:childTnLst>
                                    <p:animMotion origin="layout" path="M -0.03255 0.01435 L -0.07369 0.36806 " pathEditMode="relative" rAng="0" ptsTypes="AA">
                                      <p:cBhvr>
                                        <p:cTn id="16" dur="1000" fill="hold"/>
                                        <p:tgtEl>
                                          <p:spTgt spid="1046"/>
                                        </p:tgtEl>
                                        <p:attrNameLst>
                                          <p:attrName>ppt_x</p:attrName>
                                          <p:attrName>ppt_y</p:attrName>
                                        </p:attrNameLst>
                                      </p:cBhvr>
                                      <p:rCtr x="-2057" y="17685"/>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outVertical)">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92" name="TextBox 91"/>
            <p:cNvSpPr txBox="1"/>
            <p:nvPr/>
          </p:nvSpPr>
          <p:spPr>
            <a:xfrm>
              <a:off x="-545696" y="726535"/>
              <a:ext cx="3827642"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1500" y="67544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5998854" y="356685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5129198" cy="758195"/>
            <a:chOff x="0" y="5573013"/>
            <a:chExt cx="5129198"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6" name="TextBox 105"/>
            <p:cNvSpPr txBox="1"/>
            <p:nvPr/>
          </p:nvSpPr>
          <p:spPr>
            <a:xfrm>
              <a:off x="69085" y="5684915"/>
              <a:ext cx="5060113"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48" name="Group 47">
            <a:extLst>
              <a:ext uri="{FF2B5EF4-FFF2-40B4-BE49-F238E27FC236}">
                <a16:creationId xmlns:a16="http://schemas.microsoft.com/office/drawing/2014/main" id="{4EC05F2A-9599-EB80-080F-E9EDB58C08BA}"/>
              </a:ext>
            </a:extLst>
          </p:cNvPr>
          <p:cNvGrpSpPr/>
          <p:nvPr/>
        </p:nvGrpSpPr>
        <p:grpSpPr>
          <a:xfrm>
            <a:off x="7391148" y="4204249"/>
            <a:ext cx="1569368" cy="2538912"/>
            <a:chOff x="7391148" y="4204249"/>
            <a:chExt cx="1569368" cy="2538912"/>
          </a:xfrm>
        </p:grpSpPr>
        <p:grpSp>
          <p:nvGrpSpPr>
            <p:cNvPr id="49" name="Group 48">
              <a:extLst>
                <a:ext uri="{FF2B5EF4-FFF2-40B4-BE49-F238E27FC236}">
                  <a16:creationId xmlns:a16="http://schemas.microsoft.com/office/drawing/2014/main" id="{5489F99B-2198-5C59-6A44-BC14D92B2555}"/>
                </a:ext>
              </a:extLst>
            </p:cNvPr>
            <p:cNvGrpSpPr/>
            <p:nvPr/>
          </p:nvGrpSpPr>
          <p:grpSpPr>
            <a:xfrm>
              <a:off x="7391148" y="4204249"/>
              <a:ext cx="1569368" cy="2538912"/>
              <a:chOff x="3627610" y="3924577"/>
              <a:chExt cx="1475648" cy="2073568"/>
            </a:xfrm>
          </p:grpSpPr>
          <p:grpSp>
            <p:nvGrpSpPr>
              <p:cNvPr id="52" name="Group 51">
                <a:extLst>
                  <a:ext uri="{FF2B5EF4-FFF2-40B4-BE49-F238E27FC236}">
                    <a16:creationId xmlns:a16="http://schemas.microsoft.com/office/drawing/2014/main" id="{AF0C684D-84CF-070D-032A-B75C59B81254}"/>
                  </a:ext>
                </a:extLst>
              </p:cNvPr>
              <p:cNvGrpSpPr/>
              <p:nvPr/>
            </p:nvGrpSpPr>
            <p:grpSpPr>
              <a:xfrm>
                <a:off x="3966959" y="5234079"/>
                <a:ext cx="861710" cy="444635"/>
                <a:chOff x="6783868" y="4995224"/>
                <a:chExt cx="861710" cy="444635"/>
              </a:xfrm>
              <a:solidFill>
                <a:srgbClr val="97663B"/>
              </a:solidFill>
            </p:grpSpPr>
            <p:sp>
              <p:nvSpPr>
                <p:cNvPr id="121" name="Freeform: Shape 121">
                  <a:extLst>
                    <a:ext uri="{FF2B5EF4-FFF2-40B4-BE49-F238E27FC236}">
                      <a16:creationId xmlns:a16="http://schemas.microsoft.com/office/drawing/2014/main" id="{F3D6AA00-920C-F61C-DE0D-1458FBEC9004}"/>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2" name="Freeform: Shape 122">
                  <a:extLst>
                    <a:ext uri="{FF2B5EF4-FFF2-40B4-BE49-F238E27FC236}">
                      <a16:creationId xmlns:a16="http://schemas.microsoft.com/office/drawing/2014/main" id="{FC7E69E0-6C23-4BDB-71A3-9E796CB8EB38}"/>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3" name="Group 52">
                <a:extLst>
                  <a:ext uri="{FF2B5EF4-FFF2-40B4-BE49-F238E27FC236}">
                    <a16:creationId xmlns:a16="http://schemas.microsoft.com/office/drawing/2014/main" id="{985DD07C-48B3-8476-1392-963BEEF3D57A}"/>
                  </a:ext>
                </a:extLst>
              </p:cNvPr>
              <p:cNvGrpSpPr/>
              <p:nvPr/>
            </p:nvGrpSpPr>
            <p:grpSpPr>
              <a:xfrm>
                <a:off x="4116588" y="5716829"/>
                <a:ext cx="570707" cy="281316"/>
                <a:chOff x="8321137" y="5334839"/>
                <a:chExt cx="570707" cy="281316"/>
              </a:xfrm>
            </p:grpSpPr>
            <p:sp>
              <p:nvSpPr>
                <p:cNvPr id="117" name="Rectangle 19">
                  <a:extLst>
                    <a:ext uri="{FF2B5EF4-FFF2-40B4-BE49-F238E27FC236}">
                      <a16:creationId xmlns:a16="http://schemas.microsoft.com/office/drawing/2014/main" id="{E055724B-B3E4-2F4A-1F55-BCC69A0C232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8" name="Rectangle 19">
                  <a:extLst>
                    <a:ext uri="{FF2B5EF4-FFF2-40B4-BE49-F238E27FC236}">
                      <a16:creationId xmlns:a16="http://schemas.microsoft.com/office/drawing/2014/main" id="{8E5F5E8C-BAAE-A85F-B773-FEC818F5EFB3}"/>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Rectangle 19">
                  <a:extLst>
                    <a:ext uri="{FF2B5EF4-FFF2-40B4-BE49-F238E27FC236}">
                      <a16:creationId xmlns:a16="http://schemas.microsoft.com/office/drawing/2014/main" id="{4B4E8D23-8CF7-CFAC-D3E6-E329E65B867C}"/>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0" name="Rectangle 19">
                  <a:extLst>
                    <a:ext uri="{FF2B5EF4-FFF2-40B4-BE49-F238E27FC236}">
                      <a16:creationId xmlns:a16="http://schemas.microsoft.com/office/drawing/2014/main" id="{922F84CA-A120-A6D9-BCBB-3DBD6E966EF5}"/>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54" name="Rectangle 44">
                <a:extLst>
                  <a:ext uri="{FF2B5EF4-FFF2-40B4-BE49-F238E27FC236}">
                    <a16:creationId xmlns:a16="http://schemas.microsoft.com/office/drawing/2014/main" id="{18E50466-0B45-2C3A-E4DC-C030CCC622F2}"/>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55" name="Group 54">
                <a:extLst>
                  <a:ext uri="{FF2B5EF4-FFF2-40B4-BE49-F238E27FC236}">
                    <a16:creationId xmlns:a16="http://schemas.microsoft.com/office/drawing/2014/main" id="{B1BA0A8C-60AA-23F1-DD79-ADF30BADFACE}"/>
                  </a:ext>
                </a:extLst>
              </p:cNvPr>
              <p:cNvGrpSpPr/>
              <p:nvPr/>
            </p:nvGrpSpPr>
            <p:grpSpPr>
              <a:xfrm>
                <a:off x="4061105" y="5032138"/>
                <a:ext cx="709613" cy="522520"/>
                <a:chOff x="1916909" y="3505263"/>
                <a:chExt cx="709613" cy="522520"/>
              </a:xfrm>
            </p:grpSpPr>
            <p:sp>
              <p:nvSpPr>
                <p:cNvPr id="112" name="Rectangle: Rounded Corners 20">
                  <a:extLst>
                    <a:ext uri="{FF2B5EF4-FFF2-40B4-BE49-F238E27FC236}">
                      <a16:creationId xmlns:a16="http://schemas.microsoft.com/office/drawing/2014/main" id="{486A74D8-4AB5-11AF-DFAD-CF477520A5EE}"/>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3" name="Freeform: Shape 113">
                  <a:extLst>
                    <a:ext uri="{FF2B5EF4-FFF2-40B4-BE49-F238E27FC236}">
                      <a16:creationId xmlns:a16="http://schemas.microsoft.com/office/drawing/2014/main" id="{B3B295F6-B867-D9B0-8DA3-4258142E1739}"/>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4" name="Rectangle: Rounded Corners 2">
                  <a:extLst>
                    <a:ext uri="{FF2B5EF4-FFF2-40B4-BE49-F238E27FC236}">
                      <a16:creationId xmlns:a16="http://schemas.microsoft.com/office/drawing/2014/main" id="{9C5FAC7C-6459-A201-22A5-0D8002BAD032}"/>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15" name="Freeform: Shape 115">
                  <a:extLst>
                    <a:ext uri="{FF2B5EF4-FFF2-40B4-BE49-F238E27FC236}">
                      <a16:creationId xmlns:a16="http://schemas.microsoft.com/office/drawing/2014/main" id="{82AEE320-FAF5-2EC3-3B07-27F911DED9FD}"/>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6" name="Freeform: Shape 116">
                  <a:extLst>
                    <a:ext uri="{FF2B5EF4-FFF2-40B4-BE49-F238E27FC236}">
                      <a16:creationId xmlns:a16="http://schemas.microsoft.com/office/drawing/2014/main" id="{80AC13FF-BFDD-6C96-4C1C-773D6E8AD3C9}"/>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56" name="Group 55">
                <a:extLst>
                  <a:ext uri="{FF2B5EF4-FFF2-40B4-BE49-F238E27FC236}">
                    <a16:creationId xmlns:a16="http://schemas.microsoft.com/office/drawing/2014/main" id="{239D57BE-C0F1-9EDC-45AC-571A04B1947C}"/>
                  </a:ext>
                </a:extLst>
              </p:cNvPr>
              <p:cNvGrpSpPr/>
              <p:nvPr/>
            </p:nvGrpSpPr>
            <p:grpSpPr>
              <a:xfrm>
                <a:off x="3821709" y="4226792"/>
                <a:ext cx="1167175" cy="851629"/>
                <a:chOff x="7389463" y="2893265"/>
                <a:chExt cx="1167175" cy="851629"/>
              </a:xfrm>
            </p:grpSpPr>
            <p:sp>
              <p:nvSpPr>
                <p:cNvPr id="109" name="Oval 36">
                  <a:extLst>
                    <a:ext uri="{FF2B5EF4-FFF2-40B4-BE49-F238E27FC236}">
                      <a16:creationId xmlns:a16="http://schemas.microsoft.com/office/drawing/2014/main" id="{F04D430C-44A7-295B-A591-845DE5D1AA9D}"/>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0" name="Oval 36">
                  <a:extLst>
                    <a:ext uri="{FF2B5EF4-FFF2-40B4-BE49-F238E27FC236}">
                      <a16:creationId xmlns:a16="http://schemas.microsoft.com/office/drawing/2014/main" id="{236A4B82-86B9-522D-7110-57165D7B9E7E}"/>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1" name="Oval 33">
                  <a:extLst>
                    <a:ext uri="{FF2B5EF4-FFF2-40B4-BE49-F238E27FC236}">
                      <a16:creationId xmlns:a16="http://schemas.microsoft.com/office/drawing/2014/main" id="{2A565201-2ED3-6AD5-7FAC-088966E301AD}"/>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57" name="Moon 56">
                <a:extLst>
                  <a:ext uri="{FF2B5EF4-FFF2-40B4-BE49-F238E27FC236}">
                    <a16:creationId xmlns:a16="http://schemas.microsoft.com/office/drawing/2014/main" id="{89F982FE-5D44-1D4B-47E0-92197D8F77E2}"/>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66" name="Group 65">
                <a:extLst>
                  <a:ext uri="{FF2B5EF4-FFF2-40B4-BE49-F238E27FC236}">
                    <a16:creationId xmlns:a16="http://schemas.microsoft.com/office/drawing/2014/main" id="{07B03ECC-7E01-FABF-33C9-A8EFE1483479}"/>
                  </a:ext>
                </a:extLst>
              </p:cNvPr>
              <p:cNvGrpSpPr/>
              <p:nvPr/>
            </p:nvGrpSpPr>
            <p:grpSpPr>
              <a:xfrm>
                <a:off x="3627610" y="3924577"/>
                <a:ext cx="1475648" cy="762929"/>
                <a:chOff x="2879441" y="2846400"/>
                <a:chExt cx="1263913" cy="567773"/>
              </a:xfrm>
            </p:grpSpPr>
            <p:grpSp>
              <p:nvGrpSpPr>
                <p:cNvPr id="84" name="Group 83">
                  <a:extLst>
                    <a:ext uri="{FF2B5EF4-FFF2-40B4-BE49-F238E27FC236}">
                      <a16:creationId xmlns:a16="http://schemas.microsoft.com/office/drawing/2014/main" id="{B0FF858F-6EFF-6603-FA0A-092D0DC1D0AA}"/>
                    </a:ext>
                  </a:extLst>
                </p:cNvPr>
                <p:cNvGrpSpPr/>
                <p:nvPr/>
              </p:nvGrpSpPr>
              <p:grpSpPr>
                <a:xfrm>
                  <a:off x="2879441" y="2883574"/>
                  <a:ext cx="311272" cy="311760"/>
                  <a:chOff x="2543848" y="3369652"/>
                  <a:chExt cx="311272" cy="311760"/>
                </a:xfrm>
              </p:grpSpPr>
              <p:sp>
                <p:nvSpPr>
                  <p:cNvPr id="107" name="Cloud 106">
                    <a:extLst>
                      <a:ext uri="{FF2B5EF4-FFF2-40B4-BE49-F238E27FC236}">
                        <a16:creationId xmlns:a16="http://schemas.microsoft.com/office/drawing/2014/main" id="{0418291B-52E8-D22F-B041-DB7F8B71BE42}"/>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08" name="Freeform: Shape 106">
                    <a:extLst>
                      <a:ext uri="{FF2B5EF4-FFF2-40B4-BE49-F238E27FC236}">
                        <a16:creationId xmlns:a16="http://schemas.microsoft.com/office/drawing/2014/main" id="{B9FF34C8-E380-095B-B7F1-21FFF3F2C6A0}"/>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5" name="Group 84">
                  <a:extLst>
                    <a:ext uri="{FF2B5EF4-FFF2-40B4-BE49-F238E27FC236}">
                      <a16:creationId xmlns:a16="http://schemas.microsoft.com/office/drawing/2014/main" id="{EA96873F-AD3E-A47A-DBA2-C59846B7BFE5}"/>
                    </a:ext>
                  </a:extLst>
                </p:cNvPr>
                <p:cNvGrpSpPr/>
                <p:nvPr/>
              </p:nvGrpSpPr>
              <p:grpSpPr>
                <a:xfrm flipH="1">
                  <a:off x="3832082" y="2846400"/>
                  <a:ext cx="311272" cy="311760"/>
                  <a:chOff x="2543848" y="3369652"/>
                  <a:chExt cx="311272" cy="311760"/>
                </a:xfrm>
              </p:grpSpPr>
              <p:sp>
                <p:nvSpPr>
                  <p:cNvPr id="88" name="Cloud 87">
                    <a:extLst>
                      <a:ext uri="{FF2B5EF4-FFF2-40B4-BE49-F238E27FC236}">
                        <a16:creationId xmlns:a16="http://schemas.microsoft.com/office/drawing/2014/main" id="{CF3BFA22-D7C6-8881-F9AC-C8D8BE7C8D06}"/>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89" name="Freeform: Shape 104">
                    <a:extLst>
                      <a:ext uri="{FF2B5EF4-FFF2-40B4-BE49-F238E27FC236}">
                        <a16:creationId xmlns:a16="http://schemas.microsoft.com/office/drawing/2014/main" id="{FE0B79DF-A808-3DDA-F4DE-70268C0B473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Freeform: Shape 102">
                  <a:extLst>
                    <a:ext uri="{FF2B5EF4-FFF2-40B4-BE49-F238E27FC236}">
                      <a16:creationId xmlns:a16="http://schemas.microsoft.com/office/drawing/2014/main" id="{D8E5B47B-F8D6-E9EC-9A20-9673F753579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82" name="Picture 81">
                <a:extLst>
                  <a:ext uri="{FF2B5EF4-FFF2-40B4-BE49-F238E27FC236}">
                    <a16:creationId xmlns:a16="http://schemas.microsoft.com/office/drawing/2014/main" id="{5618AB8B-E8CE-673D-0753-0AA40FC781AF}"/>
                  </a:ext>
                </a:extLst>
              </p:cNvPr>
              <p:cNvPicPr>
                <a:picLocks noChangeAspect="1"/>
              </p:cNvPicPr>
              <p:nvPr/>
            </p:nvPicPr>
            <p:blipFill>
              <a:blip r:embed="rId15"/>
              <a:stretch>
                <a:fillRect/>
              </a:stretch>
            </p:blipFill>
            <p:spPr>
              <a:xfrm rot="20463960">
                <a:off x="4182422" y="4472337"/>
                <a:ext cx="77928" cy="47623"/>
              </a:xfrm>
              <a:prstGeom prst="rect">
                <a:avLst/>
              </a:prstGeom>
            </p:spPr>
          </p:pic>
          <p:pic>
            <p:nvPicPr>
              <p:cNvPr id="83" name="Picture 82">
                <a:extLst>
                  <a:ext uri="{FF2B5EF4-FFF2-40B4-BE49-F238E27FC236}">
                    <a16:creationId xmlns:a16="http://schemas.microsoft.com/office/drawing/2014/main" id="{715E7C52-58C5-FA4F-271C-D17A7A46DB2F}"/>
                  </a:ext>
                </a:extLst>
              </p:cNvPr>
              <p:cNvPicPr>
                <a:picLocks noChangeAspect="1"/>
              </p:cNvPicPr>
              <p:nvPr/>
            </p:nvPicPr>
            <p:blipFill>
              <a:blip r:embed="rId15"/>
              <a:stretch>
                <a:fillRect/>
              </a:stretch>
            </p:blipFill>
            <p:spPr>
              <a:xfrm rot="1136040" flipH="1">
                <a:off x="4611526" y="4472336"/>
                <a:ext cx="77928" cy="47623"/>
              </a:xfrm>
              <a:prstGeom prst="rect">
                <a:avLst/>
              </a:prstGeom>
            </p:spPr>
          </p:pic>
        </p:grpSp>
        <p:pic>
          <p:nvPicPr>
            <p:cNvPr id="50" name="Picture 4">
              <a:extLst>
                <a:ext uri="{FF2B5EF4-FFF2-40B4-BE49-F238E27FC236}">
                  <a16:creationId xmlns:a16="http://schemas.microsoft.com/office/drawing/2014/main" id="{02B78A53-3668-5816-1DC4-1EFC8A7D00D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681A5E3D-06BD-6F3B-7F58-866994ABBFF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BF62060D-8B97-EF91-9E27-C315A5BB2FEB}"/>
              </a:ext>
            </a:extLst>
          </p:cNvPr>
          <p:cNvGrpSpPr/>
          <p:nvPr/>
        </p:nvGrpSpPr>
        <p:grpSpPr>
          <a:xfrm>
            <a:off x="9184539" y="1481627"/>
            <a:ext cx="2644841" cy="5299550"/>
            <a:chOff x="9184539" y="1481627"/>
            <a:chExt cx="2644841" cy="5299550"/>
          </a:xfrm>
        </p:grpSpPr>
        <p:grpSp>
          <p:nvGrpSpPr>
            <p:cNvPr id="124" name="Group 123">
              <a:extLst>
                <a:ext uri="{FF2B5EF4-FFF2-40B4-BE49-F238E27FC236}">
                  <a16:creationId xmlns:a16="http://schemas.microsoft.com/office/drawing/2014/main" id="{EDA3F813-3B1C-A82B-EF88-19AA37594C4E}"/>
                </a:ext>
              </a:extLst>
            </p:cNvPr>
            <p:cNvGrpSpPr/>
            <p:nvPr/>
          </p:nvGrpSpPr>
          <p:grpSpPr>
            <a:xfrm>
              <a:off x="9184539" y="1481627"/>
              <a:ext cx="2644841" cy="5299550"/>
              <a:chOff x="5961537" y="900490"/>
              <a:chExt cx="2976826" cy="5299550"/>
            </a:xfrm>
          </p:grpSpPr>
          <p:pic>
            <p:nvPicPr>
              <p:cNvPr id="1024" name="Man4">
                <a:extLst>
                  <a:ext uri="{FF2B5EF4-FFF2-40B4-BE49-F238E27FC236}">
                    <a16:creationId xmlns:a16="http://schemas.microsoft.com/office/drawing/2014/main" id="{E47956F4-C84B-6BE4-0B8E-766BB72C72BC}"/>
                  </a:ext>
                </a:extLst>
              </p:cNvPr>
              <p:cNvPicPr>
                <a:picLocks noChangeAspect="1" noChangeArrowheads="1"/>
              </p:cNvPicPr>
              <p:nvPr/>
            </p:nvPicPr>
            <p:blipFill>
              <a:blip r:embed="rId18"/>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a:extLst>
                  <a:ext uri="{FF2B5EF4-FFF2-40B4-BE49-F238E27FC236}">
                    <a16:creationId xmlns:a16="http://schemas.microsoft.com/office/drawing/2014/main" id="{F2EC181C-56A1-2C81-7177-DBD2A2094F1C}"/>
                  </a:ext>
                </a:extLst>
              </p:cNvPr>
              <p:cNvGrpSpPr/>
              <p:nvPr/>
            </p:nvGrpSpPr>
            <p:grpSpPr>
              <a:xfrm>
                <a:off x="5961537" y="4004344"/>
                <a:ext cx="2976826" cy="2195696"/>
                <a:chOff x="5922695" y="4045913"/>
                <a:chExt cx="2976826" cy="2195696"/>
              </a:xfrm>
            </p:grpSpPr>
            <p:sp>
              <p:nvSpPr>
                <p:cNvPr id="1026" name="Oval 1025">
                  <a:extLst>
                    <a:ext uri="{FF2B5EF4-FFF2-40B4-BE49-F238E27FC236}">
                      <a16:creationId xmlns:a16="http://schemas.microsoft.com/office/drawing/2014/main" id="{0082C914-B112-0449-586F-73EFD24F5C00}"/>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7CCB98AC-0F87-2F34-E9F3-B61F3F61B574}"/>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ADB2E9F1-4C36-D836-F495-1EBA8D3566D7}"/>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29562419-134B-57FD-9AEA-07B350EFD60C}"/>
                    </a:ext>
                  </a:extLst>
                </p:cNvPr>
                <p:cNvGrpSpPr/>
                <p:nvPr/>
              </p:nvGrpSpPr>
              <p:grpSpPr>
                <a:xfrm>
                  <a:off x="5922699" y="4179731"/>
                  <a:ext cx="2976822" cy="1767174"/>
                  <a:chOff x="5031694" y="3826276"/>
                  <a:chExt cx="2976822" cy="1589103"/>
                </a:xfrm>
              </p:grpSpPr>
              <p:pic>
                <p:nvPicPr>
                  <p:cNvPr id="1030"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4974C1F3-D095-F281-7ADA-6AE5F49EB5E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 descr="Hot Supper Meals">
                    <a:extLst>
                      <a:ext uri="{FF2B5EF4-FFF2-40B4-BE49-F238E27FC236}">
                        <a16:creationId xmlns:a16="http://schemas.microsoft.com/office/drawing/2014/main" id="{0AF1DA7C-0D54-0462-A226-D52C04AE3295}"/>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25" name="Group 124">
              <a:extLst>
                <a:ext uri="{FF2B5EF4-FFF2-40B4-BE49-F238E27FC236}">
                  <a16:creationId xmlns:a16="http://schemas.microsoft.com/office/drawing/2014/main" id="{E805E024-89A5-6681-39D5-F07BAB2833B4}"/>
                </a:ext>
              </a:extLst>
            </p:cNvPr>
            <p:cNvGrpSpPr/>
            <p:nvPr/>
          </p:nvGrpSpPr>
          <p:grpSpPr>
            <a:xfrm>
              <a:off x="10281515" y="3662690"/>
              <a:ext cx="451027" cy="119011"/>
              <a:chOff x="1488734" y="3393104"/>
              <a:chExt cx="566777" cy="147362"/>
            </a:xfrm>
          </p:grpSpPr>
          <p:sp>
            <p:nvSpPr>
              <p:cNvPr id="126" name="Rectangle 125">
                <a:extLst>
                  <a:ext uri="{FF2B5EF4-FFF2-40B4-BE49-F238E27FC236}">
                    <a16:creationId xmlns:a16="http://schemas.microsoft.com/office/drawing/2014/main" id="{3D5DD0F0-0B4F-890A-4F42-E9F72AE46C51}"/>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descr="A blue and orange logo&#10;&#10;Description automatically generated">
                <a:extLst>
                  <a:ext uri="{FF2B5EF4-FFF2-40B4-BE49-F238E27FC236}">
                    <a16:creationId xmlns:a16="http://schemas.microsoft.com/office/drawing/2014/main" id="{88AB911B-2CF4-8BAC-C735-575A6C982D3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pic>
        <p:nvPicPr>
          <p:cNvPr id="9" name="Audio 8">
            <a:hlinkClick r:id="" action="ppaction://media"/>
            <a:extLst>
              <a:ext uri="{FF2B5EF4-FFF2-40B4-BE49-F238E27FC236}">
                <a16:creationId xmlns:a16="http://schemas.microsoft.com/office/drawing/2014/main" id="{BC1E8CFA-EE53-36CF-16D5-3C74DFB0DC7A}"/>
              </a:ext>
            </a:extLst>
          </p:cNvPr>
          <p:cNvPicPr>
            <a:picLocks noChangeAspect="1"/>
          </p:cNvPicPr>
          <p:nvPr>
            <a:audioFile r:link="rId3"/>
            <p:extLst>
              <p:ext uri="{DAA4B4D4-6D71-4841-9C94-3DE7FCFB9230}">
                <p14:media xmlns:p14="http://schemas.microsoft.com/office/powerpoint/2010/main" r:embed="rId2"/>
              </p:ext>
            </p:extLst>
          </p:nvPr>
        </p:nvPicPr>
        <p:blipFill>
          <a:blip r:embed="rId23"/>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59="http://schemas.microsoft.com/office/powerpoint/2015/09/main">
    <mc:Choice Requires="p159">
      <p:transition spd="slow" advTm="29542">
        <p159:morph option="byObject"/>
      </p:transition>
    </mc:Choice>
    <mc:Fallback xmlns="">
      <p:transition spd="slow" advTm="29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wipe(left)">
                                      <p:cBhvr>
                                        <p:cTn id="11" dur="500"/>
                                        <p:tgtEl>
                                          <p:spTgt spid="104"/>
                                        </p:tgtEl>
                                      </p:cBhvr>
                                    </p:animEffect>
                                  </p:childTnLst>
                                </p:cTn>
                              </p:par>
                            </p:childTnLst>
                          </p:cTn>
                        </p:par>
                        <p:par>
                          <p:cTn id="12" fill="hold">
                            <p:stCondLst>
                              <p:cond delay="500"/>
                            </p:stCondLst>
                            <p:childTnLst>
                              <p:par>
                                <p:cTn id="13" presetID="42" presetClass="path" presetSubtype="0" accel="50000" decel="50000" fill="hold" nodeType="afterEffect">
                                  <p:stCondLst>
                                    <p:cond delay="0"/>
                                  </p:stCondLst>
                                  <p:childTnLst>
                                    <p:animMotion origin="layout" path="M 3.05556E-6 -1.85185E-6 L -0.17049 0.41158 " pathEditMode="relative" rAng="0" ptsTypes="AA">
                                      <p:cBhvr>
                                        <p:cTn id="14" dur="1000" fill="hold"/>
                                        <p:tgtEl>
                                          <p:spTgt spid="1052"/>
                                        </p:tgtEl>
                                        <p:attrNameLst>
                                          <p:attrName>ppt_x</p:attrName>
                                          <p:attrName>ppt_y</p:attrName>
                                        </p:attrNameLst>
                                      </p:cBhvr>
                                      <p:rCtr x="-8524" y="20579"/>
                                    </p:animMotion>
                                  </p:childTnLst>
                                </p:cTn>
                              </p:par>
                              <p:par>
                                <p:cTn id="15" presetID="42" presetClass="path" presetSubtype="0" accel="50000" decel="50000" fill="hold" nodeType="withEffect">
                                  <p:stCondLst>
                                    <p:cond delay="0"/>
                                  </p:stCondLst>
                                  <p:childTnLst>
                                    <p:animMotion origin="layout" path="M -5.55556E-7 1.11111E-6 L -0.19305 0.43287 " pathEditMode="relative" rAng="0" ptsTypes="AA">
                                      <p:cBhvr>
                                        <p:cTn id="16" dur="1000" fill="hold"/>
                                        <p:tgtEl>
                                          <p:spTgt spid="1050"/>
                                        </p:tgtEl>
                                        <p:attrNameLst>
                                          <p:attrName>ppt_x</p:attrName>
                                          <p:attrName>ppt_y</p:attrName>
                                        </p:attrNameLst>
                                      </p:cBhvr>
                                      <p:rCtr x="-9653" y="21644"/>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barn(outVertical)">
                                      <p:cBhvr>
                                        <p:cTn id="21"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90" name="Group 89"/>
          <p:cNvGrpSpPr/>
          <p:nvPr/>
        </p:nvGrpSpPr>
        <p:grpSpPr>
          <a:xfrm>
            <a:off x="567216" y="211151"/>
            <a:ext cx="4009368" cy="554195"/>
            <a:chOff x="-648866" y="726535"/>
            <a:chExt cx="4009368" cy="554195"/>
          </a:xfrm>
        </p:grpSpPr>
        <p:sp>
          <p:nvSpPr>
            <p:cNvPr id="91" name="Rectangle 90"/>
            <p:cNvSpPr/>
            <p:nvPr/>
          </p:nvSpPr>
          <p:spPr>
            <a:xfrm>
              <a:off x="-648866" y="757510"/>
              <a:ext cx="4009368"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bg2"/>
                </a:solidFill>
                <a:latin typeface="Century Gothic" panose="020B0502020202020204" pitchFamily="34" charset="0"/>
              </a:endParaRPr>
            </a:p>
          </p:txBody>
        </p:sp>
        <p:sp>
          <p:nvSpPr>
            <p:cNvPr id="92" name="TextBox 91"/>
            <p:cNvSpPr txBox="1"/>
            <p:nvPr/>
          </p:nvSpPr>
          <p:spPr>
            <a:xfrm>
              <a:off x="-545696" y="726535"/>
              <a:ext cx="3863370"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sp>
        <p:nvSpPr>
          <p:cNvPr id="93" name="TextBox 92"/>
          <p:cNvSpPr txBox="1"/>
          <p:nvPr/>
        </p:nvSpPr>
        <p:spPr>
          <a:xfrm>
            <a:off x="5971769" y="2660043"/>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94" name="TextBox 93"/>
          <p:cNvSpPr txBox="1"/>
          <p:nvPr/>
        </p:nvSpPr>
        <p:spPr>
          <a:xfrm>
            <a:off x="1975401" y="2660043"/>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pic>
        <p:nvPicPr>
          <p:cNvPr id="1048" name="Picture 24" descr="Schools &amp; Foodservice - Fresh Innov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46731">
            <a:off x="1868476" y="1347587"/>
            <a:ext cx="1672202" cy="12183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Juicy Juice Veggie Orange Medley Single Serve - 4.23 Fl. Oz. - Round Eye  Supply"/>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3578354" y="823322"/>
            <a:ext cx="955402"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riftwood Dairy 10724 Lower Azusa Rd El Monte, CA Dairy Products Wholesale  - MapQues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4576584" y="750131"/>
            <a:ext cx="1253435" cy="18757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0" name="Picture 26" descr="Tony's 4&quot; Round Galaxy Cheese Pizza Case | FoodServiceDirect"/>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17536" y="697974"/>
            <a:ext cx="1985776" cy="1996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6108936" y="3359209"/>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28909" y="5664802"/>
            <a:ext cx="4992185" cy="758195"/>
            <a:chOff x="0" y="5573013"/>
            <a:chExt cx="4992185"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TextBox 105"/>
            <p:cNvSpPr txBox="1"/>
            <p:nvPr/>
          </p:nvSpPr>
          <p:spPr>
            <a:xfrm>
              <a:off x="10277" y="5684915"/>
              <a:ext cx="498190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grpSp>
        <p:nvGrpSpPr>
          <p:cNvPr id="5" name="Group 4">
            <a:extLst>
              <a:ext uri="{FF2B5EF4-FFF2-40B4-BE49-F238E27FC236}">
                <a16:creationId xmlns:a16="http://schemas.microsoft.com/office/drawing/2014/main" id="{FEE6C55A-B1DF-78FE-BA6C-27CB792BB4CE}"/>
              </a:ext>
            </a:extLst>
          </p:cNvPr>
          <p:cNvGrpSpPr/>
          <p:nvPr/>
        </p:nvGrpSpPr>
        <p:grpSpPr>
          <a:xfrm>
            <a:off x="7391148" y="4204249"/>
            <a:ext cx="1569368" cy="2538912"/>
            <a:chOff x="7391148" y="4204249"/>
            <a:chExt cx="1569368" cy="2538912"/>
          </a:xfrm>
        </p:grpSpPr>
        <p:grpSp>
          <p:nvGrpSpPr>
            <p:cNvPr id="10" name="Group 9">
              <a:extLst>
                <a:ext uri="{FF2B5EF4-FFF2-40B4-BE49-F238E27FC236}">
                  <a16:creationId xmlns:a16="http://schemas.microsoft.com/office/drawing/2014/main" id="{03569424-2588-B9FE-815E-1880B579BF1E}"/>
                </a:ext>
              </a:extLst>
            </p:cNvPr>
            <p:cNvGrpSpPr/>
            <p:nvPr/>
          </p:nvGrpSpPr>
          <p:grpSpPr>
            <a:xfrm>
              <a:off x="7391148" y="4204249"/>
              <a:ext cx="1569368" cy="2538912"/>
              <a:chOff x="3627610" y="3924577"/>
              <a:chExt cx="1475648" cy="2073568"/>
            </a:xfrm>
          </p:grpSpPr>
          <p:grpSp>
            <p:nvGrpSpPr>
              <p:cNvPr id="13" name="Group 12">
                <a:extLst>
                  <a:ext uri="{FF2B5EF4-FFF2-40B4-BE49-F238E27FC236}">
                    <a16:creationId xmlns:a16="http://schemas.microsoft.com/office/drawing/2014/main" id="{DD1861A4-F0CF-A34A-BBF2-A198B4D2B854}"/>
                  </a:ext>
                </a:extLst>
              </p:cNvPr>
              <p:cNvGrpSpPr/>
              <p:nvPr/>
            </p:nvGrpSpPr>
            <p:grpSpPr>
              <a:xfrm>
                <a:off x="3966959" y="5234079"/>
                <a:ext cx="861710" cy="444635"/>
                <a:chOff x="6783868" y="4995224"/>
                <a:chExt cx="861710" cy="444635"/>
              </a:xfrm>
              <a:solidFill>
                <a:srgbClr val="97663B"/>
              </a:solidFill>
            </p:grpSpPr>
            <p:sp>
              <p:nvSpPr>
                <p:cNvPr id="50" name="Freeform: Shape 121">
                  <a:extLst>
                    <a:ext uri="{FF2B5EF4-FFF2-40B4-BE49-F238E27FC236}">
                      <a16:creationId xmlns:a16="http://schemas.microsoft.com/office/drawing/2014/main" id="{7E098C57-BAAE-FDCE-3EC9-E7F797A1002E}"/>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51" name="Freeform: Shape 122">
                  <a:extLst>
                    <a:ext uri="{FF2B5EF4-FFF2-40B4-BE49-F238E27FC236}">
                      <a16:creationId xmlns:a16="http://schemas.microsoft.com/office/drawing/2014/main" id="{2BEB32FE-9196-1417-388E-3C83F42DF06B}"/>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4" name="Group 13">
                <a:extLst>
                  <a:ext uri="{FF2B5EF4-FFF2-40B4-BE49-F238E27FC236}">
                    <a16:creationId xmlns:a16="http://schemas.microsoft.com/office/drawing/2014/main" id="{07D834FE-6D91-0FC7-AACF-823C59AFD391}"/>
                  </a:ext>
                </a:extLst>
              </p:cNvPr>
              <p:cNvGrpSpPr/>
              <p:nvPr/>
            </p:nvGrpSpPr>
            <p:grpSpPr>
              <a:xfrm>
                <a:off x="4116588" y="5716829"/>
                <a:ext cx="570707" cy="281316"/>
                <a:chOff x="8321137" y="5334839"/>
                <a:chExt cx="570707" cy="281316"/>
              </a:xfrm>
            </p:grpSpPr>
            <p:sp>
              <p:nvSpPr>
                <p:cNvPr id="44" name="Rectangle 19">
                  <a:extLst>
                    <a:ext uri="{FF2B5EF4-FFF2-40B4-BE49-F238E27FC236}">
                      <a16:creationId xmlns:a16="http://schemas.microsoft.com/office/drawing/2014/main" id="{F26D5C00-844A-C365-A815-E10698F87CF9}"/>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7" name="Rectangle 19">
                  <a:extLst>
                    <a:ext uri="{FF2B5EF4-FFF2-40B4-BE49-F238E27FC236}">
                      <a16:creationId xmlns:a16="http://schemas.microsoft.com/office/drawing/2014/main" id="{D4ADEF09-2FD8-9F3D-A480-92659AE94F2D}"/>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8" name="Rectangle 19">
                  <a:extLst>
                    <a:ext uri="{FF2B5EF4-FFF2-40B4-BE49-F238E27FC236}">
                      <a16:creationId xmlns:a16="http://schemas.microsoft.com/office/drawing/2014/main" id="{944705AA-41B4-2942-6057-14ABDF2F80C2}"/>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9" name="Rectangle 19">
                  <a:extLst>
                    <a:ext uri="{FF2B5EF4-FFF2-40B4-BE49-F238E27FC236}">
                      <a16:creationId xmlns:a16="http://schemas.microsoft.com/office/drawing/2014/main" id="{B8FF0282-FC33-D9B4-4904-E2768054F937}"/>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5" name="Rectangle 44">
                <a:extLst>
                  <a:ext uri="{FF2B5EF4-FFF2-40B4-BE49-F238E27FC236}">
                    <a16:creationId xmlns:a16="http://schemas.microsoft.com/office/drawing/2014/main" id="{AF689AA9-A2F6-4CD2-8948-6EC6EAA6F61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16" name="Group 15">
                <a:extLst>
                  <a:ext uri="{FF2B5EF4-FFF2-40B4-BE49-F238E27FC236}">
                    <a16:creationId xmlns:a16="http://schemas.microsoft.com/office/drawing/2014/main" id="{12398295-5C3B-8289-A6EC-5E9C50DC8FDF}"/>
                  </a:ext>
                </a:extLst>
              </p:cNvPr>
              <p:cNvGrpSpPr/>
              <p:nvPr/>
            </p:nvGrpSpPr>
            <p:grpSpPr>
              <a:xfrm>
                <a:off x="4061105" y="5032138"/>
                <a:ext cx="709613" cy="522520"/>
                <a:chOff x="1916909" y="3505263"/>
                <a:chExt cx="709613" cy="522520"/>
              </a:xfrm>
            </p:grpSpPr>
            <p:sp>
              <p:nvSpPr>
                <p:cNvPr id="32" name="Rectangle: Rounded Corners 20">
                  <a:extLst>
                    <a:ext uri="{FF2B5EF4-FFF2-40B4-BE49-F238E27FC236}">
                      <a16:creationId xmlns:a16="http://schemas.microsoft.com/office/drawing/2014/main" id="{E26B1935-76DC-CE26-CBD6-D71E355A87B8}"/>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3" name="Freeform: Shape 113">
                  <a:extLst>
                    <a:ext uri="{FF2B5EF4-FFF2-40B4-BE49-F238E27FC236}">
                      <a16:creationId xmlns:a16="http://schemas.microsoft.com/office/drawing/2014/main" id="{7075F542-F796-F060-651B-A2A3D81AFDC7}"/>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4" name="Rectangle: Rounded Corners 2">
                  <a:extLst>
                    <a:ext uri="{FF2B5EF4-FFF2-40B4-BE49-F238E27FC236}">
                      <a16:creationId xmlns:a16="http://schemas.microsoft.com/office/drawing/2014/main" id="{A3CCA02C-1FC8-6D70-832C-B80DF342E4FB}"/>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41" name="Freeform: Shape 115">
                  <a:extLst>
                    <a:ext uri="{FF2B5EF4-FFF2-40B4-BE49-F238E27FC236}">
                      <a16:creationId xmlns:a16="http://schemas.microsoft.com/office/drawing/2014/main" id="{8B8AB05F-E5F4-B4F6-3619-EAB0424D4A53}"/>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43" name="Freeform: Shape 116">
                  <a:extLst>
                    <a:ext uri="{FF2B5EF4-FFF2-40B4-BE49-F238E27FC236}">
                      <a16:creationId xmlns:a16="http://schemas.microsoft.com/office/drawing/2014/main" id="{073C1F9A-F8F3-71EF-A691-846E32433A87}"/>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7" name="Group 16">
                <a:extLst>
                  <a:ext uri="{FF2B5EF4-FFF2-40B4-BE49-F238E27FC236}">
                    <a16:creationId xmlns:a16="http://schemas.microsoft.com/office/drawing/2014/main" id="{EAB3085E-79B1-2D46-8F91-563F3181E6B0}"/>
                  </a:ext>
                </a:extLst>
              </p:cNvPr>
              <p:cNvGrpSpPr/>
              <p:nvPr/>
            </p:nvGrpSpPr>
            <p:grpSpPr>
              <a:xfrm>
                <a:off x="3821709" y="4226792"/>
                <a:ext cx="1167175" cy="851629"/>
                <a:chOff x="7389463" y="2893265"/>
                <a:chExt cx="1167175" cy="851629"/>
              </a:xfrm>
            </p:grpSpPr>
            <p:sp>
              <p:nvSpPr>
                <p:cNvPr id="29" name="Oval 36">
                  <a:extLst>
                    <a:ext uri="{FF2B5EF4-FFF2-40B4-BE49-F238E27FC236}">
                      <a16:creationId xmlns:a16="http://schemas.microsoft.com/office/drawing/2014/main" id="{8651E243-4EFC-4A0D-58C0-7F22E1A39C2A}"/>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0" name="Oval 36">
                  <a:extLst>
                    <a:ext uri="{FF2B5EF4-FFF2-40B4-BE49-F238E27FC236}">
                      <a16:creationId xmlns:a16="http://schemas.microsoft.com/office/drawing/2014/main" id="{303C5B2F-5584-A57F-4196-1EC9266E8FE4}"/>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31" name="Oval 33">
                  <a:extLst>
                    <a:ext uri="{FF2B5EF4-FFF2-40B4-BE49-F238E27FC236}">
                      <a16:creationId xmlns:a16="http://schemas.microsoft.com/office/drawing/2014/main" id="{3A2E19ED-7801-C3E7-8E2D-FB2914F1ACE8}"/>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8" name="Moon 17">
                <a:extLst>
                  <a:ext uri="{FF2B5EF4-FFF2-40B4-BE49-F238E27FC236}">
                    <a16:creationId xmlns:a16="http://schemas.microsoft.com/office/drawing/2014/main" id="{17EA9E0C-4E83-28A9-7957-0B20F8D566F9}"/>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19" name="Group 18">
                <a:extLst>
                  <a:ext uri="{FF2B5EF4-FFF2-40B4-BE49-F238E27FC236}">
                    <a16:creationId xmlns:a16="http://schemas.microsoft.com/office/drawing/2014/main" id="{E179BDBE-6492-9DA9-BB52-8874C40948BC}"/>
                  </a:ext>
                </a:extLst>
              </p:cNvPr>
              <p:cNvGrpSpPr/>
              <p:nvPr/>
            </p:nvGrpSpPr>
            <p:grpSpPr>
              <a:xfrm>
                <a:off x="3627610" y="3924577"/>
                <a:ext cx="1475648" cy="762929"/>
                <a:chOff x="2879441" y="2846400"/>
                <a:chExt cx="1263913" cy="567773"/>
              </a:xfrm>
            </p:grpSpPr>
            <p:grpSp>
              <p:nvGrpSpPr>
                <p:cNvPr id="22" name="Group 21">
                  <a:extLst>
                    <a:ext uri="{FF2B5EF4-FFF2-40B4-BE49-F238E27FC236}">
                      <a16:creationId xmlns:a16="http://schemas.microsoft.com/office/drawing/2014/main" id="{EF42194C-7631-55CD-6163-2B6974740ABD}"/>
                    </a:ext>
                  </a:extLst>
                </p:cNvPr>
                <p:cNvGrpSpPr/>
                <p:nvPr/>
              </p:nvGrpSpPr>
              <p:grpSpPr>
                <a:xfrm>
                  <a:off x="2879441" y="2883574"/>
                  <a:ext cx="311272" cy="311760"/>
                  <a:chOff x="2543848" y="3369652"/>
                  <a:chExt cx="311272" cy="311760"/>
                </a:xfrm>
              </p:grpSpPr>
              <p:sp>
                <p:nvSpPr>
                  <p:cNvPr id="27" name="Cloud 26">
                    <a:extLst>
                      <a:ext uri="{FF2B5EF4-FFF2-40B4-BE49-F238E27FC236}">
                        <a16:creationId xmlns:a16="http://schemas.microsoft.com/office/drawing/2014/main" id="{E0854F36-520A-20F2-C6EC-E793D1CFDC3D}"/>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8" name="Freeform: Shape 106">
                    <a:extLst>
                      <a:ext uri="{FF2B5EF4-FFF2-40B4-BE49-F238E27FC236}">
                        <a16:creationId xmlns:a16="http://schemas.microsoft.com/office/drawing/2014/main" id="{C24707B2-0C29-2223-AE66-45DC8B1496BB}"/>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23" name="Group 22">
                  <a:extLst>
                    <a:ext uri="{FF2B5EF4-FFF2-40B4-BE49-F238E27FC236}">
                      <a16:creationId xmlns:a16="http://schemas.microsoft.com/office/drawing/2014/main" id="{5F31AF7C-AAAA-54F4-A59B-A7FD30681CC5}"/>
                    </a:ext>
                  </a:extLst>
                </p:cNvPr>
                <p:cNvGrpSpPr/>
                <p:nvPr/>
              </p:nvGrpSpPr>
              <p:grpSpPr>
                <a:xfrm flipH="1">
                  <a:off x="3832082" y="2846400"/>
                  <a:ext cx="311272" cy="311760"/>
                  <a:chOff x="2543848" y="3369652"/>
                  <a:chExt cx="311272" cy="311760"/>
                </a:xfrm>
              </p:grpSpPr>
              <p:sp>
                <p:nvSpPr>
                  <p:cNvPr id="25" name="Cloud 24">
                    <a:extLst>
                      <a:ext uri="{FF2B5EF4-FFF2-40B4-BE49-F238E27FC236}">
                        <a16:creationId xmlns:a16="http://schemas.microsoft.com/office/drawing/2014/main" id="{C509FFE8-90FE-E24A-C4E5-78F2B1C0D114}"/>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26" name="Freeform: Shape 104">
                    <a:extLst>
                      <a:ext uri="{FF2B5EF4-FFF2-40B4-BE49-F238E27FC236}">
                        <a16:creationId xmlns:a16="http://schemas.microsoft.com/office/drawing/2014/main" id="{D91297D2-9809-08B4-B785-EE8B0923E52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24" name="Freeform: Shape 102">
                  <a:extLst>
                    <a:ext uri="{FF2B5EF4-FFF2-40B4-BE49-F238E27FC236}">
                      <a16:creationId xmlns:a16="http://schemas.microsoft.com/office/drawing/2014/main" id="{FB11140B-EA6B-4676-8D98-370DF603D1FE}"/>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20" name="Picture 19">
                <a:extLst>
                  <a:ext uri="{FF2B5EF4-FFF2-40B4-BE49-F238E27FC236}">
                    <a16:creationId xmlns:a16="http://schemas.microsoft.com/office/drawing/2014/main" id="{D75F7BC7-4E59-83B4-1A98-9E4AD0BA305E}"/>
                  </a:ext>
                </a:extLst>
              </p:cNvPr>
              <p:cNvPicPr>
                <a:picLocks noChangeAspect="1"/>
              </p:cNvPicPr>
              <p:nvPr/>
            </p:nvPicPr>
            <p:blipFill>
              <a:blip r:embed="rId16"/>
              <a:stretch>
                <a:fillRect/>
              </a:stretch>
            </p:blipFill>
            <p:spPr>
              <a:xfrm rot="20463960">
                <a:off x="4182422" y="4472337"/>
                <a:ext cx="77928" cy="47623"/>
              </a:xfrm>
              <a:prstGeom prst="rect">
                <a:avLst/>
              </a:prstGeom>
            </p:spPr>
          </p:pic>
          <p:pic>
            <p:nvPicPr>
              <p:cNvPr id="21" name="Picture 20">
                <a:extLst>
                  <a:ext uri="{FF2B5EF4-FFF2-40B4-BE49-F238E27FC236}">
                    <a16:creationId xmlns:a16="http://schemas.microsoft.com/office/drawing/2014/main" id="{7AD9AD72-076C-E845-861D-4257101A4E44}"/>
                  </a:ext>
                </a:extLst>
              </p:cNvPr>
              <p:cNvPicPr>
                <a:picLocks noChangeAspect="1"/>
              </p:cNvPicPr>
              <p:nvPr/>
            </p:nvPicPr>
            <p:blipFill>
              <a:blip r:embed="rId16"/>
              <a:stretch>
                <a:fillRect/>
              </a:stretch>
            </p:blipFill>
            <p:spPr>
              <a:xfrm rot="1136040" flipH="1">
                <a:off x="4611526" y="4472336"/>
                <a:ext cx="77928" cy="47623"/>
              </a:xfrm>
              <a:prstGeom prst="rect">
                <a:avLst/>
              </a:prstGeom>
            </p:spPr>
          </p:pic>
        </p:grpSp>
        <p:pic>
          <p:nvPicPr>
            <p:cNvPr id="11" name="Picture 4">
              <a:extLst>
                <a:ext uri="{FF2B5EF4-FFF2-40B4-BE49-F238E27FC236}">
                  <a16:creationId xmlns:a16="http://schemas.microsoft.com/office/drawing/2014/main" id="{9BB9FB26-DC52-7D4C-C443-2B680BE863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94259" y="4949525"/>
              <a:ext cx="679759" cy="2740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DAA638D3-CD40-764F-6157-647CCB18B44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66288" y="5180706"/>
              <a:ext cx="121337" cy="166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796780B4-F633-137B-9793-E240DCC0BFBB}"/>
              </a:ext>
            </a:extLst>
          </p:cNvPr>
          <p:cNvGrpSpPr/>
          <p:nvPr/>
        </p:nvGrpSpPr>
        <p:grpSpPr>
          <a:xfrm>
            <a:off x="9184539" y="1481627"/>
            <a:ext cx="2644841" cy="5299550"/>
            <a:chOff x="9184539" y="1481627"/>
            <a:chExt cx="2644841" cy="5299550"/>
          </a:xfrm>
        </p:grpSpPr>
        <p:grpSp>
          <p:nvGrpSpPr>
            <p:cNvPr id="53" name="Group 52">
              <a:extLst>
                <a:ext uri="{FF2B5EF4-FFF2-40B4-BE49-F238E27FC236}">
                  <a16:creationId xmlns:a16="http://schemas.microsoft.com/office/drawing/2014/main" id="{02DADF10-B9C8-4C09-72C5-11D3B9B14A02}"/>
                </a:ext>
              </a:extLst>
            </p:cNvPr>
            <p:cNvGrpSpPr/>
            <p:nvPr/>
          </p:nvGrpSpPr>
          <p:grpSpPr>
            <a:xfrm>
              <a:off x="9184539" y="1481627"/>
              <a:ext cx="2644841" cy="5299550"/>
              <a:chOff x="5961537" y="900490"/>
              <a:chExt cx="2976826" cy="5299550"/>
            </a:xfrm>
          </p:grpSpPr>
          <p:pic>
            <p:nvPicPr>
              <p:cNvPr id="57" name="Man4">
                <a:extLst>
                  <a:ext uri="{FF2B5EF4-FFF2-40B4-BE49-F238E27FC236}">
                    <a16:creationId xmlns:a16="http://schemas.microsoft.com/office/drawing/2014/main" id="{51FDC608-0ED0-1F53-5A79-84B0CAB26A4B}"/>
                  </a:ext>
                </a:extLst>
              </p:cNvPr>
              <p:cNvPicPr>
                <a:picLocks noChangeAspect="1" noChangeArrowheads="1"/>
              </p:cNvPicPr>
              <p:nvPr/>
            </p:nvPicPr>
            <p:blipFill>
              <a:blip r:embed="rId19"/>
              <a:srcRect/>
              <a:stretch/>
            </p:blipFill>
            <p:spPr bwMode="auto">
              <a:xfrm>
                <a:off x="6916624" y="900490"/>
                <a:ext cx="1110799" cy="4767243"/>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a:extLst>
                  <a:ext uri="{FF2B5EF4-FFF2-40B4-BE49-F238E27FC236}">
                    <a16:creationId xmlns:a16="http://schemas.microsoft.com/office/drawing/2014/main" id="{143E825F-2AC4-4EB0-6478-629C35633899}"/>
                  </a:ext>
                </a:extLst>
              </p:cNvPr>
              <p:cNvGrpSpPr/>
              <p:nvPr/>
            </p:nvGrpSpPr>
            <p:grpSpPr>
              <a:xfrm>
                <a:off x="5961537" y="4004344"/>
                <a:ext cx="2976826" cy="2195696"/>
                <a:chOff x="5922695" y="4045913"/>
                <a:chExt cx="2976826" cy="2195696"/>
              </a:xfrm>
            </p:grpSpPr>
            <p:sp>
              <p:nvSpPr>
                <p:cNvPr id="82" name="Oval 81">
                  <a:extLst>
                    <a:ext uri="{FF2B5EF4-FFF2-40B4-BE49-F238E27FC236}">
                      <a16:creationId xmlns:a16="http://schemas.microsoft.com/office/drawing/2014/main" id="{F0EFCE9B-317F-73B6-E342-2F2A03F2905D}"/>
                    </a:ext>
                  </a:extLst>
                </p:cNvPr>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10A4FDEA-D015-3309-9916-0BD2F52E2522}"/>
                    </a:ext>
                  </a:extLst>
                </p:cNvPr>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9DDF4D-61C7-643A-77AD-BBA6164E93E2}"/>
                    </a:ext>
                  </a:extLst>
                </p:cNvPr>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9BAC09A-AC39-501B-5B5F-BA3C3B1FB5F8}"/>
                    </a:ext>
                  </a:extLst>
                </p:cNvPr>
                <p:cNvGrpSpPr/>
                <p:nvPr/>
              </p:nvGrpSpPr>
              <p:grpSpPr>
                <a:xfrm>
                  <a:off x="5922699" y="4179731"/>
                  <a:ext cx="2976822" cy="1767174"/>
                  <a:chOff x="5031694" y="3826276"/>
                  <a:chExt cx="2976822" cy="1589103"/>
                </a:xfrm>
              </p:grpSpPr>
              <p:pic>
                <p:nvPicPr>
                  <p:cNvPr id="87" name="Picture 12" descr="Black Sunburst Background Retro Background With Starburst And Ray Blackgray  Beam After Burst Abstract Vintage Texture With White Rays Of Sun Pattern Of  Pinwheel And Stripes Solar Glow Vector Stock Illustration -">
                    <a:extLst>
                      <a:ext uri="{FF2B5EF4-FFF2-40B4-BE49-F238E27FC236}">
                        <a16:creationId xmlns:a16="http://schemas.microsoft.com/office/drawing/2014/main" id="{C297F068-E60C-3A37-56EE-F8A5F91F6E3F}"/>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Hot Supper Meals">
                    <a:extLst>
                      <a:ext uri="{FF2B5EF4-FFF2-40B4-BE49-F238E27FC236}">
                        <a16:creationId xmlns:a16="http://schemas.microsoft.com/office/drawing/2014/main" id="{D1CEEDF0-FB58-7638-F967-7100F33C6C3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54" name="Group 53">
              <a:extLst>
                <a:ext uri="{FF2B5EF4-FFF2-40B4-BE49-F238E27FC236}">
                  <a16:creationId xmlns:a16="http://schemas.microsoft.com/office/drawing/2014/main" id="{1C70268F-33A7-55D3-94ED-BB09C4ACA320}"/>
                </a:ext>
              </a:extLst>
            </p:cNvPr>
            <p:cNvGrpSpPr/>
            <p:nvPr/>
          </p:nvGrpSpPr>
          <p:grpSpPr>
            <a:xfrm>
              <a:off x="10281515" y="3662690"/>
              <a:ext cx="451027" cy="119011"/>
              <a:chOff x="1488734" y="3393104"/>
              <a:chExt cx="566777" cy="147362"/>
            </a:xfrm>
          </p:grpSpPr>
          <p:sp>
            <p:nvSpPr>
              <p:cNvPr id="55" name="Rectangle 54">
                <a:extLst>
                  <a:ext uri="{FF2B5EF4-FFF2-40B4-BE49-F238E27FC236}">
                    <a16:creationId xmlns:a16="http://schemas.microsoft.com/office/drawing/2014/main" id="{0A6ABAB0-3C63-1ED2-D4AF-CEA87B96322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A blue and orange logo&#10;&#10;Description automatically generated">
                <a:extLst>
                  <a:ext uri="{FF2B5EF4-FFF2-40B4-BE49-F238E27FC236}">
                    <a16:creationId xmlns:a16="http://schemas.microsoft.com/office/drawing/2014/main" id="{1BD1A349-5EC1-1E8E-24B2-8FA2F271B1D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grpSp>
      <p:pic>
        <p:nvPicPr>
          <p:cNvPr id="6" name="Audio 5">
            <a:hlinkClick r:id="" action="ppaction://media"/>
            <a:extLst>
              <a:ext uri="{FF2B5EF4-FFF2-40B4-BE49-F238E27FC236}">
                <a16:creationId xmlns:a16="http://schemas.microsoft.com/office/drawing/2014/main" id="{11B17A1F-600D-00C6-3DE4-BFF2E1E52B8C}"/>
              </a:ext>
            </a:extLst>
          </p:cNvPr>
          <p:cNvPicPr>
            <a:picLocks noChangeAspect="1"/>
          </p:cNvPicPr>
          <p:nvPr>
            <a:audioFile r:link="rId3"/>
            <p:extLst>
              <p:ext uri="{DAA4B4D4-6D71-4841-9C94-3DE7FCFB9230}">
                <p14:media xmlns:p14="http://schemas.microsoft.com/office/powerpoint/2010/main" r:embed="rId2"/>
              </p:ext>
            </p:extLst>
          </p:nvPr>
        </p:nvPicPr>
        <p:blipFill>
          <a:blip r:embed="rId24"/>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99093578"/>
      </p:ext>
    </p:extLst>
  </p:cSld>
  <p:clrMapOvr>
    <a:masterClrMapping/>
  </p:clrMapOvr>
  <mc:AlternateContent xmlns:mc="http://schemas.openxmlformats.org/markup-compatibility/2006" xmlns:p159="http://schemas.microsoft.com/office/powerpoint/2015/09/main">
    <mc:Choice Requires="p159">
      <p:transition spd="slow" advTm="32092">
        <p159:morph option="byObject"/>
      </p:transition>
    </mc:Choice>
    <mc:Fallback xmlns="">
      <p:transition spd="slow" advTm="320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wipe(left)">
                                      <p:cBhvr>
                                        <p:cTn id="11" dur="500"/>
                                        <p:tgtEl>
                                          <p:spTgt spid="104"/>
                                        </p:tgtEl>
                                      </p:cBhvr>
                                    </p:animEffect>
                                  </p:childTnLst>
                                </p:cTn>
                              </p:par>
                            </p:childTnLst>
                          </p:cTn>
                        </p:par>
                        <p:par>
                          <p:cTn id="12" fill="hold">
                            <p:stCondLst>
                              <p:cond delay="500"/>
                            </p:stCondLst>
                            <p:childTnLst>
                              <p:par>
                                <p:cTn id="13" presetID="42" presetClass="path" presetSubtype="0" accel="50000" decel="50000" fill="hold" nodeType="afterEffect">
                                  <p:stCondLst>
                                    <p:cond delay="0"/>
                                  </p:stCondLst>
                                  <p:childTnLst>
                                    <p:animMotion origin="layout" path="M -3.05556E-6 4.81481E-6 L 0.0125 0.42268 " pathEditMode="relative" rAng="0" ptsTypes="AA">
                                      <p:cBhvr>
                                        <p:cTn id="14" dur="2000" fill="hold"/>
                                        <p:tgtEl>
                                          <p:spTgt spid="1048"/>
                                        </p:tgtEl>
                                        <p:attrNameLst>
                                          <p:attrName>ppt_x</p:attrName>
                                          <p:attrName>ppt_y</p:attrName>
                                        </p:attrNameLst>
                                      </p:cBhvr>
                                      <p:rCtr x="625" y="21134"/>
                                    </p:animMotion>
                                  </p:childTnLst>
                                </p:cTn>
                              </p:par>
                              <p:par>
                                <p:cTn id="15" presetID="42" presetClass="path" presetSubtype="0" accel="50000" decel="50000" fill="hold" nodeType="withEffect">
                                  <p:stCondLst>
                                    <p:cond delay="0"/>
                                  </p:stCondLst>
                                  <p:childTnLst>
                                    <p:animMotion origin="layout" path="M 2.77778E-7 0 L 0.0092 0.40903 " pathEditMode="relative" rAng="0" ptsTypes="AA">
                                      <p:cBhvr>
                                        <p:cTn id="16" dur="2000" fill="hold"/>
                                        <p:tgtEl>
                                          <p:spTgt spid="1046"/>
                                        </p:tgtEl>
                                        <p:attrNameLst>
                                          <p:attrName>ppt_x</p:attrName>
                                          <p:attrName>ppt_y</p:attrName>
                                        </p:attrNameLst>
                                      </p:cBhvr>
                                      <p:rCtr x="451" y="20440"/>
                                    </p:animMotion>
                                  </p:childTnLst>
                                </p:cTn>
                              </p:par>
                              <p:par>
                                <p:cTn id="17" presetID="42" presetClass="path" presetSubtype="0" accel="50000" decel="50000" fill="hold" nodeType="withEffect">
                                  <p:stCondLst>
                                    <p:cond delay="0"/>
                                  </p:stCondLst>
                                  <p:childTnLst>
                                    <p:animMotion origin="layout" path="M 3.05556E-6 -4.81481E-6 L 0.00937 0.41297 " pathEditMode="relative" rAng="0" ptsTypes="AA">
                                      <p:cBhvr>
                                        <p:cTn id="18" dur="2000" fill="hold"/>
                                        <p:tgtEl>
                                          <p:spTgt spid="1052"/>
                                        </p:tgtEl>
                                        <p:attrNameLst>
                                          <p:attrName>ppt_x</p:attrName>
                                          <p:attrName>ppt_y</p:attrName>
                                        </p:attrNameLst>
                                      </p:cBhvr>
                                      <p:rCtr x="469" y="20648"/>
                                    </p:animMotion>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barn(outVertical)">
                                      <p:cBhvr>
                                        <p:cTn id="23"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1000"/>
            <a:lum/>
          </a:blip>
          <a:srcRect/>
          <a:stretch>
            <a:fillRect t="-17000" b="-17000"/>
          </a:stretch>
        </a:blipFill>
        <a:effectLst/>
      </p:bgPr>
    </p:bg>
    <p:spTree>
      <p:nvGrpSpPr>
        <p:cNvPr id="1" name=""/>
        <p:cNvGrpSpPr/>
        <p:nvPr/>
      </p:nvGrpSpPr>
      <p:grpSpPr>
        <a:xfrm>
          <a:off x="0" y="0"/>
          <a:ext cx="0" cy="0"/>
          <a:chOff x="0" y="0"/>
          <a:chExt cx="0" cy="0"/>
        </a:xfrm>
      </p:grpSpPr>
      <p:grpSp>
        <p:nvGrpSpPr>
          <p:cNvPr id="27" name="Group 26"/>
          <p:cNvGrpSpPr/>
          <p:nvPr/>
        </p:nvGrpSpPr>
        <p:grpSpPr>
          <a:xfrm>
            <a:off x="5205953" y="2929632"/>
            <a:ext cx="5302522" cy="3431041"/>
            <a:chOff x="4644189" y="3019926"/>
            <a:chExt cx="4333862" cy="3659066"/>
          </a:xfrm>
        </p:grpSpPr>
        <p:sp>
          <p:nvSpPr>
            <p:cNvPr id="25" name="Rectangle 24"/>
            <p:cNvSpPr/>
            <p:nvPr/>
          </p:nvSpPr>
          <p:spPr>
            <a:xfrm>
              <a:off x="4644189" y="3019926"/>
              <a:ext cx="4333862" cy="365906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32395" y="3097706"/>
              <a:ext cx="4107401" cy="3200254"/>
            </a:xfrm>
            <a:prstGeom prst="rect">
              <a:avLst/>
            </a:prstGeom>
            <a:solidFill>
              <a:srgbClr val="7F0000"/>
            </a:solidFill>
            <a:ln>
              <a:noFill/>
            </a:ln>
          </p:spPr>
          <p:txBody>
            <a:bodyPr wrap="square" rtlCol="0">
              <a:spAutoFit/>
            </a:bodyPr>
            <a:lstStyle/>
            <a:p>
              <a:pPr algn="ctr"/>
              <a:r>
                <a:rPr lang="en-US" sz="32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r>
                <a:rPr lang="en-US" sz="2000" dirty="0">
                  <a:solidFill>
                    <a:schemeClr val="bg1"/>
                  </a:solidFill>
                  <a:latin typeface="Century Gothic" panose="020B0502020202020204" pitchFamily="34" charset="0"/>
                </a:rPr>
                <a:t>Student </a:t>
              </a:r>
              <a:r>
                <a:rPr lang="en-US" sz="2000" b="1" dirty="0">
                  <a:solidFill>
                    <a:schemeClr val="bg1"/>
                  </a:solidFill>
                  <a:latin typeface="Century Gothic" panose="020B0502020202020204" pitchFamily="34" charset="0"/>
                </a:rPr>
                <a:t>is not </a:t>
              </a:r>
              <a:r>
                <a:rPr lang="en-US" sz="2000" dirty="0">
                  <a:solidFill>
                    <a:schemeClr val="bg1"/>
                  </a:solidFill>
                  <a:latin typeface="Century Gothic" panose="020B0502020202020204" pitchFamily="34" charset="0"/>
                </a:rPr>
                <a:t>required to take a vegetable or fruit during supper </a:t>
              </a:r>
            </a:p>
            <a:p>
              <a:endParaRPr lang="en-US" sz="20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000" b="1" dirty="0">
                  <a:solidFill>
                    <a:schemeClr val="bg1"/>
                  </a:solidFill>
                  <a:latin typeface="Century Gothic" panose="020B0502020202020204" pitchFamily="34" charset="0"/>
                </a:rPr>
                <a:t>3 </a:t>
              </a:r>
              <a:r>
                <a:rPr lang="en-US" sz="2000" dirty="0">
                  <a:solidFill>
                    <a:schemeClr val="bg1"/>
                  </a:solidFill>
                  <a:latin typeface="Century Gothic" panose="020B0502020202020204" pitchFamily="34" charset="0"/>
                </a:rPr>
                <a:t>of the </a:t>
              </a:r>
              <a:r>
                <a:rPr lang="en-US" sz="2000" b="1" dirty="0">
                  <a:solidFill>
                    <a:schemeClr val="bg1"/>
                  </a:solidFill>
                  <a:latin typeface="Century Gothic" panose="020B0502020202020204" pitchFamily="34" charset="0"/>
                </a:rPr>
                <a:t>5 </a:t>
              </a:r>
              <a:r>
                <a:rPr lang="en-US" sz="2000" dirty="0">
                  <a:solidFill>
                    <a:schemeClr val="bg1"/>
                  </a:solidFill>
                  <a:latin typeface="Century Gothic" panose="020B0502020202020204" pitchFamily="34" charset="0"/>
                </a:rPr>
                <a:t>meal components must be selected to complete a reimbursable meal.</a:t>
              </a:r>
            </a:p>
            <a:p>
              <a:endParaRPr lang="en-US" sz="2600" dirty="0">
                <a:solidFill>
                  <a:srgbClr val="000000"/>
                </a:solidFill>
              </a:endParaRPr>
            </a:p>
          </p:txBody>
        </p:sp>
      </p:grpSp>
      <p:grpSp>
        <p:nvGrpSpPr>
          <p:cNvPr id="5" name="Group 4">
            <a:extLst>
              <a:ext uri="{FF2B5EF4-FFF2-40B4-BE49-F238E27FC236}">
                <a16:creationId xmlns:a16="http://schemas.microsoft.com/office/drawing/2014/main" id="{B25B0DB6-DA1A-2DB6-5333-2151FE561BD8}"/>
              </a:ext>
            </a:extLst>
          </p:cNvPr>
          <p:cNvGrpSpPr/>
          <p:nvPr/>
        </p:nvGrpSpPr>
        <p:grpSpPr>
          <a:xfrm>
            <a:off x="9184539" y="1174636"/>
            <a:ext cx="2644841" cy="5606541"/>
            <a:chOff x="9184539" y="1174636"/>
            <a:chExt cx="2644841" cy="5606541"/>
          </a:xfrm>
        </p:grpSpPr>
        <p:grpSp>
          <p:nvGrpSpPr>
            <p:cNvPr id="14" name="Group 13"/>
            <p:cNvGrpSpPr/>
            <p:nvPr/>
          </p:nvGrpSpPr>
          <p:grpSpPr>
            <a:xfrm>
              <a:off x="9184539" y="1174636"/>
              <a:ext cx="2644841" cy="5606541"/>
              <a:chOff x="5961537" y="593499"/>
              <a:chExt cx="2976826" cy="5606541"/>
            </a:xfrm>
          </p:grpSpPr>
          <p:pic>
            <p:nvPicPr>
              <p:cNvPr id="15"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a:srcRect/>
              <a:stretch/>
            </p:blipFill>
            <p:spPr bwMode="auto">
              <a:xfrm>
                <a:off x="7053111" y="593499"/>
                <a:ext cx="1141897" cy="490070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5961537" y="4004344"/>
                <a:ext cx="2976826" cy="2195696"/>
                <a:chOff x="5922695" y="4045913"/>
                <a:chExt cx="2976826" cy="2195696"/>
              </a:xfrm>
            </p:grpSpPr>
            <p:sp>
              <p:nvSpPr>
                <p:cNvPr id="29" name="Oval 28"/>
                <p:cNvSpPr/>
                <p:nvPr/>
              </p:nvSpPr>
              <p:spPr>
                <a:xfrm>
                  <a:off x="6192705" y="57450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247305" y="5709302"/>
                  <a:ext cx="496607" cy="496607"/>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22695" y="4045913"/>
                  <a:ext cx="2976825" cy="1841676"/>
                </a:xfrm>
                <a:prstGeom prst="rect">
                  <a:avLst/>
                </a:prstGeom>
                <a:solidFill>
                  <a:schemeClr val="accent2">
                    <a:lumMod val="50000"/>
                  </a:schemeClr>
                </a:solidFill>
                <a:ln>
                  <a:solidFill>
                    <a:srgbClr val="7B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922699" y="4179731"/>
                  <a:ext cx="2976822" cy="1767174"/>
                  <a:chOff x="5031694" y="3826276"/>
                  <a:chExt cx="2976822" cy="1589103"/>
                </a:xfrm>
              </p:grpSpPr>
              <p:pic>
                <p:nvPicPr>
                  <p:cNvPr id="33" name="Picture 12" descr="Black Sunburst Background Retro Background With Starburst And Ray Blackgray  Beam After Burst Abstract Vintage Texture With White Rays Of Sun Pattern Of  Pinwheel And Stripes Solar Glow Vector Stock Illustration -"/>
                  <p:cNvPicPr>
                    <a:picLocks noChangeAspect="1" noChangeArrowheads="1"/>
                  </p:cNvPicPr>
                  <p:nvPr/>
                </p:nvPicPr>
                <p:blipFill rotWithShape="1">
                  <a:blip r:embed="rId7">
                    <a:extLst>
                      <a:ext uri="{28A0092B-C50C-407E-A947-70E740481C1C}">
                        <a14:useLocalDpi xmlns:a14="http://schemas.microsoft.com/office/drawing/2010/main" val="0"/>
                      </a:ext>
                    </a:extLst>
                  </a:blip>
                  <a:srcRect t="17705" b="23072"/>
                  <a:stretch/>
                </p:blipFill>
                <p:spPr bwMode="auto">
                  <a:xfrm>
                    <a:off x="5031694" y="3826276"/>
                    <a:ext cx="2976822" cy="15891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ot Supper Meals"/>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49" b="34324" l="10222" r="91778">
                                <a14:foregroundMark x1="37333" y1="10253" x2="61556" y2="9658"/>
                                <a14:foregroundMark x1="42000" y1="7132" x2="36889" y2="9658"/>
                                <a14:foregroundMark x1="40778" y1="7727" x2="40889" y2="6092"/>
                                <a14:foregroundMark x1="13778" y1="13670" x2="12889" y2="21545"/>
                                <a14:foregroundMark x1="39889" y1="30609" x2="59000" y2="29718"/>
                                <a14:foregroundMark x1="85222" y1="13076" x2="84444" y2="18871"/>
                                <a14:foregroundMark x1="19111" y1="16493" x2="19111" y2="16493"/>
                                <a14:backgroundMark x1="21444" y1="18425" x2="21444" y2="18425"/>
                                <a14:backgroundMark x1="79556" y1="18871" x2="79556" y2="18871"/>
                                <a14:backgroundMark x1="74667" y1="16939" x2="74667" y2="16939"/>
                                <a14:backgroundMark x1="61444" y1="20208" x2="61444" y2="20208"/>
                                <a14:backgroundMark x1="68222" y1="20208" x2="68222" y2="20208"/>
                                <a14:backgroundMark x1="65444" y1="20208" x2="65444" y2="20208"/>
                                <a14:backgroundMark x1="56556" y1="19762" x2="56556" y2="19762"/>
                                <a14:backgroundMark x1="54889" y1="20059" x2="54889" y2="20059"/>
                                <a14:backgroundMark x1="48889" y1="19465" x2="48889" y2="19465"/>
                                <a14:backgroundMark x1="45889" y1="19762" x2="45889" y2="19762"/>
                                <a14:backgroundMark x1="42778" y1="19465" x2="42778" y2="19465"/>
                                <a14:backgroundMark x1="39667" y1="18722" x2="39667" y2="18722"/>
                                <a14:backgroundMark x1="39667" y1="19465" x2="39667" y2="19465"/>
                                <a14:backgroundMark x1="36889" y1="19465" x2="36889" y2="19465"/>
                                <a14:backgroundMark x1="30444" y1="20505" x2="30444" y2="20505"/>
                                <a14:backgroundMark x1="14667" y1="19316" x2="14667" y2="19316"/>
                                <a14:backgroundMark x1="87667" y1="20654" x2="87667" y2="20654"/>
                                <a14:backgroundMark x1="89222" y1="16790" x2="89222" y2="16790"/>
                              </a14:backgroundRemoval>
                            </a14:imgEffect>
                          </a14:imgLayer>
                        </a14:imgProps>
                      </a:ext>
                      <a:ext uri="{28A0092B-C50C-407E-A947-70E740481C1C}">
                        <a14:useLocalDpi xmlns:a14="http://schemas.microsoft.com/office/drawing/2010/main" val="0"/>
                      </a:ext>
                    </a:extLst>
                  </a:blip>
                  <a:srcRect l="10127" r="7714" b="65480"/>
                  <a:stretch/>
                </p:blipFill>
                <p:spPr bwMode="auto">
                  <a:xfrm>
                    <a:off x="5157973" y="4189099"/>
                    <a:ext cx="2726295" cy="856579"/>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2" name="Group 1">
              <a:extLst>
                <a:ext uri="{FF2B5EF4-FFF2-40B4-BE49-F238E27FC236}">
                  <a16:creationId xmlns:a16="http://schemas.microsoft.com/office/drawing/2014/main" id="{6955E78A-7251-FB01-2AAD-4434CAEA9221}"/>
                </a:ext>
              </a:extLst>
            </p:cNvPr>
            <p:cNvGrpSpPr/>
            <p:nvPr/>
          </p:nvGrpSpPr>
          <p:grpSpPr>
            <a:xfrm>
              <a:off x="10426749" y="3416886"/>
              <a:ext cx="434539" cy="166744"/>
              <a:chOff x="921217" y="5273738"/>
              <a:chExt cx="841529" cy="179505"/>
            </a:xfrm>
          </p:grpSpPr>
          <p:sp>
            <p:nvSpPr>
              <p:cNvPr id="3" name="Rectangle 2">
                <a:extLst>
                  <a:ext uri="{FF2B5EF4-FFF2-40B4-BE49-F238E27FC236}">
                    <a16:creationId xmlns:a16="http://schemas.microsoft.com/office/drawing/2014/main" id="{A6CD554C-60DF-9D6F-20D3-372EF33E561F}"/>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blue and orange logo&#10;&#10;Description automatically generated">
                <a:extLst>
                  <a:ext uri="{FF2B5EF4-FFF2-40B4-BE49-F238E27FC236}">
                    <a16:creationId xmlns:a16="http://schemas.microsoft.com/office/drawing/2014/main" id="{170373E9-05D2-8172-FBE9-D057AFC793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grpSp>
      <p:pic>
        <p:nvPicPr>
          <p:cNvPr id="8" name="Audio 7">
            <a:hlinkClick r:id="" action="ppaction://media"/>
            <a:extLst>
              <a:ext uri="{FF2B5EF4-FFF2-40B4-BE49-F238E27FC236}">
                <a16:creationId xmlns:a16="http://schemas.microsoft.com/office/drawing/2014/main" id="{9E39F8E6-5953-1656-234E-10769FC1454E}"/>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33546774"/>
      </p:ext>
    </p:extLst>
  </p:cSld>
  <p:clrMapOvr>
    <a:masterClrMapping/>
  </p:clrMapOvr>
  <mc:AlternateContent xmlns:mc="http://schemas.openxmlformats.org/markup-compatibility/2006" xmlns:p159="http://schemas.microsoft.com/office/powerpoint/2015/09/main">
    <mc:Choice Requires="p159">
      <p:transition spd="slow" advTm="17664">
        <p159:morph option="byObject"/>
      </p:transition>
    </mc:Choice>
    <mc:Fallback xmlns="">
      <p:transition spd="slow" advTm="17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2.59259E-6 L -0.5638 0.00047 " pathEditMode="relative" rAng="0" ptsTypes="AA">
                                      <p:cBhvr>
                                        <p:cTn id="10" dur="2000" fill="hold"/>
                                        <p:tgtEl>
                                          <p:spTgt spid="5"/>
                                        </p:tgtEl>
                                        <p:attrNameLst>
                                          <p:attrName>ppt_x</p:attrName>
                                          <p:attrName>ppt_y</p:attrName>
                                        </p:attrNameLst>
                                      </p:cBhvr>
                                      <p:rCtr x="-28190" y="23"/>
                                    </p:animMotion>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772171"/>
            <a:ext cx="6322795" cy="2923877"/>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2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2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200" dirty="0">
                <a:solidFill>
                  <a:schemeClr val="bg1"/>
                </a:solidFill>
                <a:latin typeface="Century Gothic" panose="020B0502020202020204" pitchFamily="34" charset="0"/>
              </a:rPr>
              <a:t>Use the shelf space on cart to store 3lb trays and </a:t>
            </a:r>
            <a:r>
              <a:rPr lang="en-US" altLang="en-US" sz="2200" dirty="0" err="1">
                <a:solidFill>
                  <a:schemeClr val="bg1"/>
                </a:solidFill>
                <a:latin typeface="Century Gothic" panose="020B0502020202020204" pitchFamily="34" charset="0"/>
              </a:rPr>
              <a:t>sporkettes</a:t>
            </a:r>
            <a:r>
              <a:rPr lang="en-US" altLang="en-US" sz="2200" dirty="0">
                <a:solidFill>
                  <a:schemeClr val="bg1"/>
                </a:solidFill>
                <a:latin typeface="Century Gothic" panose="020B0502020202020204" pitchFamily="34" charset="0"/>
              </a:rPr>
              <a:t> </a:t>
            </a:r>
          </a:p>
          <a:p>
            <a:pPr marL="457200" indent="-457200">
              <a:spcBef>
                <a:spcPts val="1200"/>
              </a:spcBef>
              <a:buFont typeface="Wingdings" panose="05000000000000000000" pitchFamily="2" charset="2"/>
              <a:buChar char="Ø"/>
            </a:pPr>
            <a:endParaRPr lang="en-US" altLang="en-US" sz="22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399056"/>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200" dirty="0">
                <a:solidFill>
                  <a:schemeClr val="bg1"/>
                </a:solidFill>
                <a:latin typeface="Century Gothic" panose="020B0502020202020204" pitchFamily="34" charset="0"/>
              </a:rPr>
              <a:t>Highly recommended to set up near a lunch table in the designated eating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D6D46A41-0A16-3EB8-4F01-5E71760C11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59="http://schemas.microsoft.com/office/powerpoint/2015/09/main">
    <mc:Choice Requires="p159">
      <p:transition spd="slow" advTm="41819">
        <p159:morph option="byObject"/>
      </p:transition>
    </mc:Choice>
    <mc:Fallback xmlns="">
      <p:transition spd="slow" advTm="418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4946198" y="5381415"/>
            <a:ext cx="7245802" cy="1476586"/>
          </a:xfrm>
          <a:prstGeom prst="rect">
            <a:avLst/>
          </a:prstGeom>
          <a:blipFill>
            <a:blip r:embed="rId6">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7"/>
          <a:srcRect/>
          <a:stretch/>
        </p:blipFill>
        <p:spPr bwMode="auto">
          <a:xfrm>
            <a:off x="9547257" y="797748"/>
            <a:ext cx="2315878" cy="5390404"/>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p:cNvSpPr/>
          <p:nvPr/>
        </p:nvSpPr>
        <p:spPr>
          <a:xfrm rot="5400000">
            <a:off x="5444356"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146192" y="1172906"/>
            <a:ext cx="1211967"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2903" y="1009650"/>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4" y="4865714"/>
              <a:ext cx="4982784"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49C1D95C-8E1C-C14C-8E76-69031FC9B8D0}"/>
              </a:ext>
            </a:extLst>
          </p:cNvPr>
          <p:cNvGrpSpPr/>
          <p:nvPr/>
        </p:nvGrpSpPr>
        <p:grpSpPr>
          <a:xfrm rot="224301">
            <a:off x="11033074" y="3223333"/>
            <a:ext cx="487376" cy="119011"/>
            <a:chOff x="1488734" y="3393104"/>
            <a:chExt cx="566777" cy="147362"/>
          </a:xfrm>
        </p:grpSpPr>
        <p:sp>
          <p:nvSpPr>
            <p:cNvPr id="3" name="Rectangle 2">
              <a:extLst>
                <a:ext uri="{FF2B5EF4-FFF2-40B4-BE49-F238E27FC236}">
                  <a16:creationId xmlns:a16="http://schemas.microsoft.com/office/drawing/2014/main" id="{3DB39220-9A1F-4D40-A768-89FDD09706F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Description automatically generated">
              <a:extLst>
                <a:ext uri="{FF2B5EF4-FFF2-40B4-BE49-F238E27FC236}">
                  <a16:creationId xmlns:a16="http://schemas.microsoft.com/office/drawing/2014/main" id="{AA2019D9-0E1D-8536-E8CB-2A0EFFF064A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6422" y="1172906"/>
            <a:ext cx="5412268" cy="1593121"/>
          </a:xfrm>
          <a:noFill/>
        </p:spPr>
        <p:txBody>
          <a:bodyPr>
            <a:normAutofit fontScale="90000"/>
          </a:bodyPr>
          <a:lstStyle/>
          <a:p>
            <a:pPr algn="l"/>
            <a:r>
              <a:rPr lang="en-US" sz="7200" dirty="0"/>
              <a:t>Supper Cart Set Up Example</a:t>
            </a:r>
          </a:p>
        </p:txBody>
      </p:sp>
      <p:pic>
        <p:nvPicPr>
          <p:cNvPr id="9" name="Audio 8">
            <a:hlinkClick r:id="" action="ppaction://media"/>
            <a:extLst>
              <a:ext uri="{FF2B5EF4-FFF2-40B4-BE49-F238E27FC236}">
                <a16:creationId xmlns:a16="http://schemas.microsoft.com/office/drawing/2014/main" id="{AEE3A530-1C9F-430A-D7E5-8DA460CE23D7}"/>
              </a:ext>
            </a:extLst>
          </p:cNvPr>
          <p:cNvPicPr>
            <a:picLocks noChangeAspect="1"/>
          </p:cNvPicPr>
          <p:nvPr>
            <a:audioFile r:link="rId2"/>
            <p:extLst>
              <p:ext uri="{DAA4B4D4-6D71-4841-9C94-3DE7FCFB9230}">
                <p14:media xmlns:p14="http://schemas.microsoft.com/office/powerpoint/2010/main" r:embed="rId1"/>
              </p:ext>
            </p:extLst>
          </p:nvPr>
        </p:nvPicPr>
        <p:blipFill>
          <a:blip r:embed="rId2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advTm="27165"/>
    </mc:Choice>
    <mc:Fallback xmlns="">
      <p:transition advTm="27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42" presetClass="entr" presetSubtype="0" fill="hold" nodeType="after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anim calcmode="lin" valueType="num">
                                      <p:cBhvr>
                                        <p:cTn id="11" dur="500" fill="hold"/>
                                        <p:tgtEl>
                                          <p:spTgt spid="81"/>
                                        </p:tgtEl>
                                        <p:attrNameLst>
                                          <p:attrName>ppt_x</p:attrName>
                                        </p:attrNameLst>
                                      </p:cBhvr>
                                      <p:tavLst>
                                        <p:tav tm="0">
                                          <p:val>
                                            <p:strVal val="#ppt_x"/>
                                          </p:val>
                                        </p:tav>
                                        <p:tav tm="100000">
                                          <p:val>
                                            <p:strVal val="#ppt_x"/>
                                          </p:val>
                                        </p:tav>
                                      </p:tavLst>
                                    </p:anim>
                                    <p:anim calcmode="lin" valueType="num">
                                      <p:cBhvr>
                                        <p:cTn id="12" dur="500" fill="hold"/>
                                        <p:tgtEl>
                                          <p:spTgt spid="81"/>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500"/>
                                        <p:tgtEl>
                                          <p:spTgt spid="97"/>
                                        </p:tgtEl>
                                      </p:cBhvr>
                                    </p:animEffect>
                                  </p:childTnLst>
                                </p:cTn>
                              </p:par>
                            </p:childTnLst>
                          </p:cTn>
                        </p:par>
                        <p:par>
                          <p:cTn id="16" fill="hold">
                            <p:stCondLst>
                              <p:cond delay="501"/>
                            </p:stCondLst>
                            <p:childTnLst>
                              <p:par>
                                <p:cTn id="17" presetID="42" presetClass="entr" presetSubtype="0" fill="hold"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anim calcmode="lin" valueType="num">
                                      <p:cBhvr>
                                        <p:cTn id="20" dur="500" fill="hold"/>
                                        <p:tgtEl>
                                          <p:spTgt spid="78"/>
                                        </p:tgtEl>
                                        <p:attrNameLst>
                                          <p:attrName>ppt_x</p:attrName>
                                        </p:attrNameLst>
                                      </p:cBhvr>
                                      <p:tavLst>
                                        <p:tav tm="0">
                                          <p:val>
                                            <p:strVal val="#ppt_x"/>
                                          </p:val>
                                        </p:tav>
                                        <p:tav tm="100000">
                                          <p:val>
                                            <p:strVal val="#ppt_x"/>
                                          </p:val>
                                        </p:tav>
                                      </p:tavLst>
                                    </p:anim>
                                    <p:anim calcmode="lin" valueType="num">
                                      <p:cBhvr>
                                        <p:cTn id="21" dur="500" fill="hold"/>
                                        <p:tgtEl>
                                          <p:spTgt spid="78"/>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108"/>
                                        </p:tgtEl>
                                        <p:attrNameLst>
                                          <p:attrName>style.visibility</p:attrName>
                                        </p:attrNameLst>
                                      </p:cBhvr>
                                      <p:to>
                                        <p:strVal val="visible"/>
                                      </p:to>
                                    </p:set>
                                    <p:animEffect transition="in" filter="fade">
                                      <p:cBhvr>
                                        <p:cTn id="24" dur="500"/>
                                        <p:tgtEl>
                                          <p:spTgt spid="108"/>
                                        </p:tgtEl>
                                      </p:cBhvr>
                                    </p:animEffect>
                                  </p:childTnLst>
                                </p:cTn>
                              </p:par>
                            </p:childTnLst>
                          </p:cTn>
                        </p:par>
                        <p:par>
                          <p:cTn id="25" fill="hold">
                            <p:stCondLst>
                              <p:cond delay="1001"/>
                            </p:stCondLst>
                            <p:childTnLst>
                              <p:par>
                                <p:cTn id="26" presetID="42" presetClass="entr" presetSubtype="0" fill="hold" nodeType="after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fade">
                                      <p:cBhvr>
                                        <p:cTn id="28" dur="500"/>
                                        <p:tgtEl>
                                          <p:spTgt spid="105"/>
                                        </p:tgtEl>
                                      </p:cBhvr>
                                    </p:animEffect>
                                    <p:anim calcmode="lin" valueType="num">
                                      <p:cBhvr>
                                        <p:cTn id="29" dur="500" fill="hold"/>
                                        <p:tgtEl>
                                          <p:spTgt spid="105"/>
                                        </p:tgtEl>
                                        <p:attrNameLst>
                                          <p:attrName>ppt_x</p:attrName>
                                        </p:attrNameLst>
                                      </p:cBhvr>
                                      <p:tavLst>
                                        <p:tav tm="0">
                                          <p:val>
                                            <p:strVal val="#ppt_x"/>
                                          </p:val>
                                        </p:tav>
                                        <p:tav tm="100000">
                                          <p:val>
                                            <p:strVal val="#ppt_x"/>
                                          </p:val>
                                        </p:tav>
                                      </p:tavLst>
                                    </p:anim>
                                    <p:anim calcmode="lin" valueType="num">
                                      <p:cBhvr>
                                        <p:cTn id="30" dur="500" fill="hold"/>
                                        <p:tgtEl>
                                          <p:spTgt spid="105"/>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110"/>
                                        </p:tgtEl>
                                        <p:attrNameLst>
                                          <p:attrName>style.visibility</p:attrName>
                                        </p:attrNameLst>
                                      </p:cBhvr>
                                      <p:to>
                                        <p:strVal val="visible"/>
                                      </p:to>
                                    </p:set>
                                    <p:animEffect transition="in" filter="fade">
                                      <p:cBhvr>
                                        <p:cTn id="33" dur="500"/>
                                        <p:tgtEl>
                                          <p:spTgt spid="110"/>
                                        </p:tgtEl>
                                      </p:cBhvr>
                                    </p:animEffect>
                                  </p:childTnLst>
                                </p:cTn>
                              </p:par>
                            </p:childTnLst>
                          </p:cTn>
                        </p:par>
                        <p:par>
                          <p:cTn id="34" fill="hold">
                            <p:stCondLst>
                              <p:cond delay="1501"/>
                            </p:stCondLst>
                            <p:childTnLst>
                              <p:par>
                                <p:cTn id="35" presetID="42" presetClass="entr" presetSubtype="0"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anim calcmode="lin" valueType="num">
                                      <p:cBhvr>
                                        <p:cTn id="38" dur="500" fill="hold"/>
                                        <p:tgtEl>
                                          <p:spTgt spid="79"/>
                                        </p:tgtEl>
                                        <p:attrNameLst>
                                          <p:attrName>ppt_x</p:attrName>
                                        </p:attrNameLst>
                                      </p:cBhvr>
                                      <p:tavLst>
                                        <p:tav tm="0">
                                          <p:val>
                                            <p:strVal val="#ppt_x"/>
                                          </p:val>
                                        </p:tav>
                                        <p:tav tm="100000">
                                          <p:val>
                                            <p:strVal val="#ppt_x"/>
                                          </p:val>
                                        </p:tav>
                                      </p:tavLst>
                                    </p:anim>
                                    <p:anim calcmode="lin" valueType="num">
                                      <p:cBhvr>
                                        <p:cTn id="39" dur="500" fill="hold"/>
                                        <p:tgtEl>
                                          <p:spTgt spid="79"/>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12"/>
                                        </p:tgtEl>
                                        <p:attrNameLst>
                                          <p:attrName>style.visibility</p:attrName>
                                        </p:attrNameLst>
                                      </p:cBhvr>
                                      <p:to>
                                        <p:strVal val="visible"/>
                                      </p:to>
                                    </p:set>
                                    <p:animEffect transition="in" filter="fade">
                                      <p:cBhvr>
                                        <p:cTn id="42"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83" name="Rectangle 82"/>
          <p:cNvSpPr/>
          <p:nvPr/>
        </p:nvSpPr>
        <p:spPr>
          <a:xfrm>
            <a:off x="0" y="6122178"/>
            <a:ext cx="4946198" cy="744012"/>
          </a:xfrm>
          <a:prstGeom prst="rect">
            <a:avLst/>
          </a:prstGeom>
          <a:blipFill>
            <a:blip r:embed="rId6">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946198" y="5381415"/>
            <a:ext cx="7245802" cy="1476586"/>
          </a:xfrm>
          <a:prstGeom prst="rect">
            <a:avLst/>
          </a:prstGeom>
          <a:blipFill>
            <a:blip r:embed="rId6">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205876" y="26606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20"/>
          <a:srcRect/>
          <a:stretch/>
        </p:blipFill>
        <p:spPr bwMode="auto">
          <a:xfrm>
            <a:off x="9165156" y="1123918"/>
            <a:ext cx="2340968" cy="5448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DA9148E8-2EB6-6CD1-462C-34CDA5966B36}"/>
              </a:ext>
            </a:extLst>
          </p:cNvPr>
          <p:cNvGrpSpPr/>
          <p:nvPr/>
        </p:nvGrpSpPr>
        <p:grpSpPr>
          <a:xfrm>
            <a:off x="5389594" y="4184480"/>
            <a:ext cx="1569368" cy="2538912"/>
            <a:chOff x="5389594" y="4184480"/>
            <a:chExt cx="1569368" cy="2538912"/>
          </a:xfrm>
        </p:grpSpPr>
        <p:grpSp>
          <p:nvGrpSpPr>
            <p:cNvPr id="84" name="Group 83">
              <a:extLst>
                <a:ext uri="{FF2B5EF4-FFF2-40B4-BE49-F238E27FC236}">
                  <a16:creationId xmlns:a16="http://schemas.microsoft.com/office/drawing/2014/main" id="{4D1F8B9E-48E9-41EF-89B1-5FC734D0A6F5}"/>
                </a:ext>
              </a:extLst>
            </p:cNvPr>
            <p:cNvGrpSpPr/>
            <p:nvPr/>
          </p:nvGrpSpPr>
          <p:grpSpPr>
            <a:xfrm>
              <a:off x="5389594" y="4184480"/>
              <a:ext cx="1569368" cy="2538912"/>
              <a:chOff x="3627610" y="3924577"/>
              <a:chExt cx="1475648" cy="2073568"/>
            </a:xfrm>
          </p:grpSpPr>
          <p:grpSp>
            <p:nvGrpSpPr>
              <p:cNvPr id="85" name="Group 84">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136"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7"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6" name="Group 85">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132"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5"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88" name="Group 87">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127"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9"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30"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1"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9" name="Group 88">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124"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6"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23" name="Moon 122">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91" name="Group 90">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115" name="Group 114">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120" name="Cloud 119">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1"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6" name="Group 115">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118" name="Cloud 117">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7"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94" name="Picture 93">
                <a:extLst>
                  <a:ext uri="{FF2B5EF4-FFF2-40B4-BE49-F238E27FC236}">
                    <a16:creationId xmlns:a16="http://schemas.microsoft.com/office/drawing/2014/main" id="{E6FD04A1-4EA9-47C1-B86C-EC118A50DFED}"/>
                  </a:ext>
                </a:extLst>
              </p:cNvPr>
              <p:cNvPicPr>
                <a:picLocks noChangeAspect="1"/>
              </p:cNvPicPr>
              <p:nvPr/>
            </p:nvPicPr>
            <p:blipFill>
              <a:blip r:embed="rId21"/>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6A4CE330-9BFA-4FFD-B961-8B4695FEBAFA}"/>
                  </a:ext>
                </a:extLst>
              </p:cNvPr>
              <p:cNvPicPr>
                <a:picLocks noChangeAspect="1"/>
              </p:cNvPicPr>
              <p:nvPr/>
            </p:nvPicPr>
            <p:blipFill>
              <a:blip r:embed="rId21"/>
              <a:stretch>
                <a:fillRect/>
              </a:stretch>
            </p:blipFill>
            <p:spPr>
              <a:xfrm rot="1136040" flipH="1">
                <a:off x="4611526" y="4472336"/>
                <a:ext cx="77928" cy="47623"/>
              </a:xfrm>
              <a:prstGeom prst="rect">
                <a:avLst/>
              </a:prstGeom>
            </p:spPr>
          </p:pic>
        </p:grpSp>
        <p:pic>
          <p:nvPicPr>
            <p:cNvPr id="6" name="Picture 4">
              <a:extLst>
                <a:ext uri="{FF2B5EF4-FFF2-40B4-BE49-F238E27FC236}">
                  <a16:creationId xmlns:a16="http://schemas.microsoft.com/office/drawing/2014/main" id="{189E3444-F14E-4E79-3385-0019718F1BB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05211" y="4926042"/>
              <a:ext cx="644796" cy="259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7AF6D0-8CF3-FF55-952A-C4985279689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52662" y="5105752"/>
              <a:ext cx="143565" cy="19691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4">
            <a:extLst>
              <a:ext uri="{BEBA8EAE-BF5A-486C-A8C5-ECC9F3942E4B}">
                <a14:imgProps xmlns:a14="http://schemas.microsoft.com/office/drawing/2010/main">
                  <a14:imgLayer r:embed="rId12">
                    <a14:imgEffect>
                      <a14:backgroundRemoval t="4828" b="100000" l="0" r="100000"/>
                    </a14:imgEffect>
                  </a14:imgLayer>
                </a14:imgProps>
              </a:ext>
              <a:ext uri="{28A0092B-C50C-407E-A947-70E740481C1C}">
                <a14:useLocalDpi xmlns:a14="http://schemas.microsoft.com/office/drawing/2010/main" val="0"/>
              </a:ext>
            </a:extLst>
          </a:blip>
          <a:stretch>
            <a:fillRect/>
          </a:stretch>
        </p:blipFill>
        <p:spPr>
          <a:xfrm>
            <a:off x="5649466" y="5722701"/>
            <a:ext cx="1085144" cy="454757"/>
          </a:xfrm>
          <a:prstGeom prst="rect">
            <a:avLst/>
          </a:prstGeom>
        </p:spPr>
      </p:pic>
      <p:pic>
        <p:nvPicPr>
          <p:cNvPr id="138" name="Picture 26" descr="Tony's 4&quot; Round Galaxy Cheese Pizza Case | FoodServiceDirect"/>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053362" y="53937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9" name="Picture 28" descr="Driftwood Dairy 10724 Lower Azusa Rd El Monte, CA Dairy Products Wholesale  - MapQuest"/>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rot="20284336">
            <a:off x="10050496" y="5398129"/>
            <a:ext cx="368374" cy="551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2" descr="Green tick checkmark icon Royalty Free Vector Image"/>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BE609F2-2ADF-0F35-E1F9-2D9A2F7FF930}"/>
              </a:ext>
            </a:extLst>
          </p:cNvPr>
          <p:cNvGrpSpPr/>
          <p:nvPr/>
        </p:nvGrpSpPr>
        <p:grpSpPr>
          <a:xfrm rot="224301">
            <a:off x="10657611" y="3564812"/>
            <a:ext cx="487376" cy="119011"/>
            <a:chOff x="1488734" y="3393104"/>
            <a:chExt cx="566777" cy="147362"/>
          </a:xfrm>
        </p:grpSpPr>
        <p:sp>
          <p:nvSpPr>
            <p:cNvPr id="37" name="Rectangle 36">
              <a:extLst>
                <a:ext uri="{FF2B5EF4-FFF2-40B4-BE49-F238E27FC236}">
                  <a16:creationId xmlns:a16="http://schemas.microsoft.com/office/drawing/2014/main" id="{68DBBB5A-BE0A-C69B-AE1D-48905EE2A8D4}"/>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blue and orange logo&#10;&#10;Description automatically generated">
              <a:extLst>
                <a:ext uri="{FF2B5EF4-FFF2-40B4-BE49-F238E27FC236}">
                  <a16:creationId xmlns:a16="http://schemas.microsoft.com/office/drawing/2014/main" id="{6FA4696D-843B-33C7-1452-CFD66EE04AD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dirty="0"/>
              <a:t>Supper Service Example</a:t>
            </a:r>
          </a:p>
        </p:txBody>
      </p:sp>
      <p:pic>
        <p:nvPicPr>
          <p:cNvPr id="13" name="Audio 12">
            <a:hlinkClick r:id="" action="ppaction://media"/>
            <a:extLst>
              <a:ext uri="{FF2B5EF4-FFF2-40B4-BE49-F238E27FC236}">
                <a16:creationId xmlns:a16="http://schemas.microsoft.com/office/drawing/2014/main" id="{79D6927C-587B-ABC0-288C-1160DB262024}"/>
              </a:ext>
            </a:extLst>
          </p:cNvPr>
          <p:cNvPicPr>
            <a:picLocks noChangeAspect="1"/>
          </p:cNvPicPr>
          <p:nvPr>
            <a:audioFile r:link="rId2"/>
            <p:extLst>
              <p:ext uri="{DAA4B4D4-6D71-4841-9C94-3DE7FCFB9230}">
                <p14:media xmlns:p14="http://schemas.microsoft.com/office/powerpoint/2010/main" r:embed="rId1"/>
              </p:ext>
            </p:extLst>
          </p:nvPr>
        </p:nvPicPr>
        <p:blipFill>
          <a:blip r:embed="rId3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advTm="18004"/>
    </mc:Choice>
    <mc:Fallback xmlns="">
      <p:transition advTm="18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par>
                          <p:cTn id="9" fill="hold">
                            <p:stCondLst>
                              <p:cond delay="1"/>
                            </p:stCondLst>
                            <p:childTnLst>
                              <p:par>
                                <p:cTn id="10" presetID="42" presetClass="path" presetSubtype="0" accel="50000" decel="50000" fill="hold" nodeType="afterEffect">
                                  <p:stCondLst>
                                    <p:cond delay="0"/>
                                  </p:stCondLst>
                                  <p:childTnLst>
                                    <p:animMotion origin="layout" path="M -0.55638 -0.00602 L -2.08333E-7 1.11111E-6 " pathEditMode="relative" rAng="0" ptsTypes="AA">
                                      <p:cBhvr>
                                        <p:cTn id="11" dur="2000" fill="hold"/>
                                        <p:tgtEl>
                                          <p:spTgt spid="26"/>
                                        </p:tgtEl>
                                        <p:attrNameLst>
                                          <p:attrName>ppt_x</p:attrName>
                                          <p:attrName>ppt_y</p:attrName>
                                        </p:attrNameLst>
                                      </p:cBhvr>
                                      <p:rCtr x="27812" y="301"/>
                                    </p:animMotion>
                                  </p:childTnLst>
                                </p:cTn>
                              </p:par>
                            </p:childTnLst>
                          </p:cTn>
                        </p:par>
                        <p:par>
                          <p:cTn id="12" fill="hold">
                            <p:stCondLst>
                              <p:cond delay="2001"/>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38"/>
                                        </p:tgtEl>
                                        <p:attrNameLst>
                                          <p:attrName>style.visibility</p:attrName>
                                        </p:attrNameLst>
                                      </p:cBhvr>
                                      <p:to>
                                        <p:strVal val="visible"/>
                                      </p:to>
                                    </p:set>
                                    <p:animEffect transition="in" filter="fade">
                                      <p:cBhvr>
                                        <p:cTn id="18" dur="500"/>
                                        <p:tgtEl>
                                          <p:spTgt spid="138"/>
                                        </p:tgtEl>
                                      </p:cBhvr>
                                    </p:animEffect>
                                  </p:childTnLst>
                                </p:cTn>
                              </p:par>
                            </p:childTnLst>
                          </p:cTn>
                        </p:par>
                        <p:par>
                          <p:cTn id="19" fill="hold">
                            <p:stCondLst>
                              <p:cond delay="2501"/>
                            </p:stCondLst>
                            <p:childTnLst>
                              <p:par>
                                <p:cTn id="20" presetID="42" presetClass="path" presetSubtype="0" accel="50000" decel="50000" fill="hold" nodeType="afterEffect">
                                  <p:stCondLst>
                                    <p:cond delay="0"/>
                                  </p:stCondLst>
                                  <p:childTnLst>
                                    <p:animMotion origin="layout" path="M -2.08333E-7 1.11111E-6 L 0.36328 0.01065 " pathEditMode="relative" rAng="0" ptsTypes="AA">
                                      <p:cBhvr>
                                        <p:cTn id="21" dur="2000" fill="hold"/>
                                        <p:tgtEl>
                                          <p:spTgt spid="26"/>
                                        </p:tgtEl>
                                        <p:attrNameLst>
                                          <p:attrName>ppt_x</p:attrName>
                                          <p:attrName>ppt_y</p:attrName>
                                        </p:attrNameLst>
                                      </p:cBhvr>
                                      <p:rCtr x="18164" y="532"/>
                                    </p:animMotion>
                                  </p:childTnLst>
                                </p:cTn>
                              </p:par>
                              <p:par>
                                <p:cTn id="22" presetID="42" presetClass="path" presetSubtype="0" accel="50000" decel="50000" fill="hold" nodeType="withEffect">
                                  <p:stCondLst>
                                    <p:cond delay="0"/>
                                  </p:stCondLst>
                                  <p:childTnLst>
                                    <p:animMotion origin="layout" path="M -1.04167E-6 -4.81481E-6 L 0.34766 -0.00254 " pathEditMode="relative" rAng="0" ptsTypes="AA">
                                      <p:cBhvr>
                                        <p:cTn id="23" dur="2000" fill="hold"/>
                                        <p:tgtEl>
                                          <p:spTgt spid="138"/>
                                        </p:tgtEl>
                                        <p:attrNameLst>
                                          <p:attrName>ppt_x</p:attrName>
                                          <p:attrName>ppt_y</p:attrName>
                                        </p:attrNameLst>
                                      </p:cBhvr>
                                      <p:rCtr x="17383" y="-139"/>
                                    </p:animMotion>
                                  </p:childTnLst>
                                </p:cTn>
                              </p:par>
                              <p:par>
                                <p:cTn id="24" presetID="42" presetClass="path" presetSubtype="0" accel="50000" decel="50000" fill="hold" nodeType="withEffect">
                                  <p:stCondLst>
                                    <p:cond delay="0"/>
                                  </p:stCondLst>
                                  <p:childTnLst>
                                    <p:animMotion origin="layout" path="M -2.5E-6 -2.59259E-6 L 0.35925 -0.00231 " pathEditMode="relative" rAng="0" ptsTypes="AA">
                                      <p:cBhvr>
                                        <p:cTn id="25" dur="2000" fill="hold"/>
                                        <p:tgtEl>
                                          <p:spTgt spid="5"/>
                                        </p:tgtEl>
                                        <p:attrNameLst>
                                          <p:attrName>ppt_x</p:attrName>
                                          <p:attrName>ppt_y</p:attrName>
                                        </p:attrNameLst>
                                      </p:cBhvr>
                                      <p:rCtr x="17956" y="-116"/>
                                    </p:animMotion>
                                  </p:childTnLst>
                                </p:cTn>
                              </p:par>
                            </p:childTnLst>
                          </p:cTn>
                        </p:par>
                        <p:par>
                          <p:cTn id="26" fill="hold">
                            <p:stCondLst>
                              <p:cond delay="4501"/>
                            </p:stCondLst>
                            <p:childTnLst>
                              <p:par>
                                <p:cTn id="27" presetID="10" presetClass="entr" presetSubtype="0" fill="hold" nodeType="after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fade">
                                      <p:cBhvr>
                                        <p:cTn id="29" dur="500"/>
                                        <p:tgtEl>
                                          <p:spTgt spid="139"/>
                                        </p:tgtEl>
                                      </p:cBhvr>
                                    </p:animEffect>
                                  </p:childTnLst>
                                </p:cTn>
                              </p:par>
                            </p:childTnLst>
                          </p:cTn>
                        </p:par>
                        <p:par>
                          <p:cTn id="30" fill="hold">
                            <p:stCondLst>
                              <p:cond delay="5001"/>
                            </p:stCondLst>
                            <p:childTnLst>
                              <p:par>
                                <p:cTn id="31" presetID="22" presetClass="entr" presetSubtype="8" fill="hold" nodeType="afterEffect">
                                  <p:stCondLst>
                                    <p:cond delay="0"/>
                                  </p:stCondLst>
                                  <p:childTnLst>
                                    <p:set>
                                      <p:cBhvr>
                                        <p:cTn id="32" dur="1" fill="hold">
                                          <p:stCondLst>
                                            <p:cond delay="0"/>
                                          </p:stCondLst>
                                        </p:cTn>
                                        <p:tgtEl>
                                          <p:spTgt spid="140"/>
                                        </p:tgtEl>
                                        <p:attrNameLst>
                                          <p:attrName>style.visibility</p:attrName>
                                        </p:attrNameLst>
                                      </p:cBhvr>
                                      <p:to>
                                        <p:strVal val="visible"/>
                                      </p:to>
                                    </p:set>
                                    <p:animEffect transition="in" filter="wipe(left)">
                                      <p:cBhvr>
                                        <p:cTn id="33"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3001108" y="531710"/>
            <a:ext cx="5867365" cy="5533292"/>
          </a:xfrm>
          <a:prstGeom prst="flowChartConnector">
            <a:avLst/>
          </a:prstGeom>
          <a:solidFill>
            <a:srgbClr val="7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339906"/>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476933"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206763" y="5249305"/>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C0F6EAB-6B54-A4BA-3564-A6295B05F654}"/>
              </a:ext>
            </a:extLst>
          </p:cNvPr>
          <p:cNvSpPr>
            <a:spLocks noGrp="1"/>
          </p:cNvSpPr>
          <p:nvPr>
            <p:ph sz="half" idx="2"/>
          </p:nvPr>
        </p:nvSpPr>
        <p:spPr>
          <a:xfrm>
            <a:off x="3747513" y="2665751"/>
            <a:ext cx="4374553"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FSD is required to provide annual CACFP supper training to all Food Services (FS) and After School Program (ASP) staff before the start of every school year, new program Saturday program, and to new employees.</a:t>
            </a:r>
          </a:p>
        </p:txBody>
      </p:sp>
      <p:pic>
        <p:nvPicPr>
          <p:cNvPr id="16" name="Audio 15">
            <a:hlinkClick r:id="" action="ppaction://media"/>
            <a:extLst>
              <a:ext uri="{FF2B5EF4-FFF2-40B4-BE49-F238E27FC236}">
                <a16:creationId xmlns:a16="http://schemas.microsoft.com/office/drawing/2014/main" id="{3F376ED9-AA73-9980-41C0-E599BE58F7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advTm="20685">
        <p159:morph option="byObject"/>
      </p:transition>
    </mc:Choice>
    <mc:Fallback xmlns="">
      <p:transition spd="slow" advTm="206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15196"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5" imgW="4663440" imgH="6034757" progId="Acrobat.Document.2020">
                    <p:embed/>
                  </p:oleObj>
                </mc:Choice>
                <mc:Fallback>
                  <p:oleObj name="Acrobat Document" r:id="rId5"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6"/>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7" imgW="4663440" imgH="6034757" progId="Acrobat.Document.2020">
                    <p:embed/>
                  </p:oleObj>
                </mc:Choice>
                <mc:Fallback>
                  <p:oleObj name="Acrobat Document" r:id="rId7"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8"/>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7" name="Group 6">
            <a:extLst>
              <a:ext uri="{FF2B5EF4-FFF2-40B4-BE49-F238E27FC236}">
                <a16:creationId xmlns:a16="http://schemas.microsoft.com/office/drawing/2014/main" id="{C20F31F1-62FB-C87E-81A6-6F409CB66E38}"/>
              </a:ext>
            </a:extLst>
          </p:cNvPr>
          <p:cNvGrpSpPr/>
          <p:nvPr/>
        </p:nvGrpSpPr>
        <p:grpSpPr>
          <a:xfrm>
            <a:off x="6215574" y="1474048"/>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10" name="Object 9">
              <a:extLst>
                <a:ext uri="{FF2B5EF4-FFF2-40B4-BE49-F238E27FC236}">
                  <a16:creationId xmlns:a16="http://schemas.microsoft.com/office/drawing/2014/main" id="{5C9E858E-4D7D-4999-1D97-6AA4D00AD88A}"/>
                </a:ext>
              </a:extLst>
            </p:cNvPr>
            <p:cNvGraphicFramePr>
              <a:graphicFrameLocks noChangeAspect="1"/>
            </p:cNvGraphicFramePr>
            <p:nvPr/>
          </p:nvGraphicFramePr>
          <p:xfrm>
            <a:off x="6398770" y="2324826"/>
            <a:ext cx="2686339" cy="3474648"/>
          </p:xfrm>
          <a:graphic>
            <a:graphicData uri="http://schemas.openxmlformats.org/presentationml/2006/ole">
              <mc:AlternateContent xmlns:mc="http://schemas.openxmlformats.org/markup-compatibility/2006">
                <mc:Choice xmlns:v="urn:schemas-microsoft-com:vml" Requires="v">
                  <p:oleObj name="Acrobat Document" r:id="rId9" imgW="4663440" imgH="6034757" progId="Acrobat.Document.2020">
                    <p:embed/>
                  </p:oleObj>
                </mc:Choice>
                <mc:Fallback>
                  <p:oleObj name="Acrobat Document" r:id="rId9" imgW="4663440" imgH="6034757" progId="Acrobat.Document.2020">
                    <p:embed/>
                    <p:pic>
                      <p:nvPicPr>
                        <p:cNvPr id="10" name="Object 9">
                          <a:extLst>
                            <a:ext uri="{FF2B5EF4-FFF2-40B4-BE49-F238E27FC236}">
                              <a16:creationId xmlns:a16="http://schemas.microsoft.com/office/drawing/2014/main" id="{5C9E858E-4D7D-4999-1D97-6AA4D00AD88A}"/>
                            </a:ext>
                          </a:extLst>
                        </p:cNvPr>
                        <p:cNvPicPr/>
                        <p:nvPr/>
                      </p:nvPicPr>
                      <p:blipFill>
                        <a:blip r:embed="rId10"/>
                        <a:stretch>
                          <a:fillRect/>
                        </a:stretch>
                      </p:blipFill>
                      <p:spPr>
                        <a:xfrm>
                          <a:off x="6398770" y="2324826"/>
                          <a:ext cx="2686339" cy="3474648"/>
                        </a:xfrm>
                        <a:prstGeom prst="rect">
                          <a:avLst/>
                        </a:prstGeom>
                        <a:ln>
                          <a:solidFill>
                            <a:srgbClr val="000000"/>
                          </a:solidFill>
                        </a:ln>
                      </p:spPr>
                    </p:pic>
                  </p:oleObj>
                </mc:Fallback>
              </mc:AlternateContent>
            </a:graphicData>
          </a:graphic>
        </p:graphicFrame>
        <p:graphicFrame>
          <p:nvGraphicFramePr>
            <p:cNvPr id="11" name="Object 10">
              <a:extLst>
                <a:ext uri="{FF2B5EF4-FFF2-40B4-BE49-F238E27FC236}">
                  <a16:creationId xmlns:a16="http://schemas.microsoft.com/office/drawing/2014/main" id="{29BC3005-B030-FEC9-E37A-5C8A8EAF8337}"/>
                </a:ext>
              </a:extLst>
            </p:cNvPr>
            <p:cNvGraphicFramePr>
              <a:graphicFrameLocks noChangeAspect="1"/>
            </p:cNvGraphicFramePr>
            <p:nvPr/>
          </p:nvGraphicFramePr>
          <p:xfrm>
            <a:off x="9229389" y="2334677"/>
            <a:ext cx="2649881" cy="3425806"/>
          </p:xfrm>
          <a:graphic>
            <a:graphicData uri="http://schemas.openxmlformats.org/presentationml/2006/ole">
              <mc:AlternateContent xmlns:mc="http://schemas.openxmlformats.org/markup-compatibility/2006">
                <mc:Choice xmlns:v="urn:schemas-microsoft-com:vml" Requires="v">
                  <p:oleObj name="Acrobat Document" r:id="rId11" imgW="4663440" imgH="6034757" progId="Acrobat.Document.2020">
                    <p:embed/>
                  </p:oleObj>
                </mc:Choice>
                <mc:Fallback>
                  <p:oleObj name="Acrobat Document" r:id="rId11" imgW="4663440" imgH="6034757" progId="Acrobat.Document.2020">
                    <p:embed/>
                    <p:pic>
                      <p:nvPicPr>
                        <p:cNvPr id="11" name="Object 10">
                          <a:extLst>
                            <a:ext uri="{FF2B5EF4-FFF2-40B4-BE49-F238E27FC236}">
                              <a16:creationId xmlns:a16="http://schemas.microsoft.com/office/drawing/2014/main" id="{29BC3005-B030-FEC9-E37A-5C8A8EAF8337}"/>
                            </a:ext>
                          </a:extLst>
                        </p:cNvPr>
                        <p:cNvPicPr/>
                        <p:nvPr/>
                      </p:nvPicPr>
                      <p:blipFill>
                        <a:blip r:embed="rId12"/>
                        <a:stretch>
                          <a:fillRect/>
                        </a:stretch>
                      </p:blipFill>
                      <p:spPr>
                        <a:xfrm>
                          <a:off x="9229389" y="2334677"/>
                          <a:ext cx="2649881" cy="3425806"/>
                        </a:xfrm>
                        <a:prstGeom prst="rect">
                          <a:avLst/>
                        </a:prstGeom>
                        <a:ln>
                          <a:solidFill>
                            <a:srgbClr val="000000"/>
                          </a:solidFill>
                        </a:ln>
                      </p:spPr>
                    </p:pic>
                  </p:oleObj>
                </mc:Fallback>
              </mc:AlternateContent>
            </a:graphicData>
          </a:graphic>
        </p:graphicFrame>
      </p:grpSp>
      <p:pic>
        <p:nvPicPr>
          <p:cNvPr id="19" name="Audio 18">
            <a:hlinkClick r:id="" action="ppaction://media"/>
            <a:extLst>
              <a:ext uri="{FF2B5EF4-FFF2-40B4-BE49-F238E27FC236}">
                <a16:creationId xmlns:a16="http://schemas.microsoft.com/office/drawing/2014/main" id="{F397C9BF-28A7-D833-9AA4-062BAF6450DD}"/>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2197500"/>
      </p:ext>
    </p:extLst>
  </p:cSld>
  <p:clrMapOvr>
    <a:masterClrMapping/>
  </p:clrMapOvr>
  <mc:AlternateContent xmlns:mc="http://schemas.openxmlformats.org/markup-compatibility/2006" xmlns:p159="http://schemas.microsoft.com/office/powerpoint/2015/09/main">
    <mc:Choice Requires="p159">
      <p:transition spd="slow" advTm="42567">
        <p159:morph option="byObject"/>
      </p:transition>
    </mc:Choice>
    <mc:Fallback xmlns="">
      <p:transition spd="slow" advTm="425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 </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 </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524817" y="1758669"/>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5"/>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6"/>
          <a:stretch>
            <a:fillRect/>
          </a:stretch>
        </p:blipFill>
        <p:spPr>
          <a:xfrm>
            <a:off x="179882" y="1113973"/>
            <a:ext cx="2108837" cy="2726886"/>
          </a:xfrm>
          <a:prstGeom prst="rect">
            <a:avLst/>
          </a:prstGeom>
        </p:spPr>
      </p:pic>
      <p:pic>
        <p:nvPicPr>
          <p:cNvPr id="11" name="Audio 10">
            <a:hlinkClick r:id="" action="ppaction://media"/>
            <a:extLst>
              <a:ext uri="{FF2B5EF4-FFF2-40B4-BE49-F238E27FC236}">
                <a16:creationId xmlns:a16="http://schemas.microsoft.com/office/drawing/2014/main" id="{9E189299-9B07-B37E-54DD-00C4E53B827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advTm="42556">
        <p159:morph option="byObject"/>
      </p:transition>
    </mc:Choice>
    <mc:Fallback xmlns="">
      <p:transition spd="slow" advTm="42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432464" y="1237386"/>
            <a:ext cx="5947878" cy="5780044"/>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or ASP Staff ensures a reimbursable meal is selected before names are recorded</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Roster is required at all service locations.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 </a:t>
            </a:r>
            <a:endParaRPr lang="en-US" sz="2200" dirty="0">
              <a:solidFill>
                <a:schemeClr val="tx2">
                  <a:lumMod val="50000"/>
                </a:schemeClr>
              </a:solidFill>
              <a:latin typeface="Century Gothic" panose="020B0502020202020204" pitchFamily="34" charset="0"/>
            </a:endParaRP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5"/>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129329" y="51509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ECFCC642-6ECB-06FA-E5A7-DDFE18B8CF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advTm="40971">
        <p159:morph option="byObject"/>
      </p:transition>
    </mc:Choice>
    <mc:Fallback xmlns="">
      <p:transition spd="slow" advTm="409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10"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animEffect transition="in" filter="fade">
                                      <p:cBhvr>
                                        <p:cTn id="9" dur="500"/>
                                        <p:tgtEl>
                                          <p:spTgt spid="6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left)">
                                      <p:cBhvr>
                                        <p:cTn id="13" dur="500"/>
                                        <p:tgtEl>
                                          <p:spTgt spid="6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left)">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1"/>
                </p:tgtEl>
              </p:cMediaNode>
            </p:audio>
          </p:childTnLst>
        </p:cTn>
      </p:par>
    </p:tnLst>
    <p:bldLst>
      <p:bldP spid="61" grpId="0"/>
      <p:bldP spid="60" grpId="0"/>
      <p:bldP spid="6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F063699-1885-FDE7-0358-769692EF48DF}"/>
              </a:ext>
            </a:extLst>
          </p:cNvPr>
          <p:cNvSpPr/>
          <p:nvPr/>
        </p:nvSpPr>
        <p:spPr>
          <a:xfrm>
            <a:off x="4882930" y="-1229479"/>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931878" y="373291"/>
            <a:ext cx="5236888" cy="1143000"/>
          </a:xfrm>
        </p:spPr>
        <p:txBody>
          <a:bodyPr>
            <a:noAutofit/>
          </a:bodyPr>
          <a:lstStyle/>
          <a:p>
            <a:r>
              <a:rPr lang="en-US" sz="6600" dirty="0">
                <a:solidFill>
                  <a:schemeClr val="tx2">
                    <a:lumMod val="50000"/>
                  </a:schemeClr>
                </a:solidFill>
              </a:rPr>
              <a:t>Community Roster Required at ASP Service</a:t>
            </a:r>
          </a:p>
        </p:txBody>
      </p:sp>
      <p:sp>
        <p:nvSpPr>
          <p:cNvPr id="29" name="Rectangle 28">
            <a:extLst>
              <a:ext uri="{FF2B5EF4-FFF2-40B4-BE49-F238E27FC236}">
                <a16:creationId xmlns:a16="http://schemas.microsoft.com/office/drawing/2014/main" id="{5D861277-1668-4BE8-ABC2-F90136BFA7D0}"/>
              </a:ext>
            </a:extLst>
          </p:cNvPr>
          <p:cNvSpPr/>
          <p:nvPr/>
        </p:nvSpPr>
        <p:spPr>
          <a:xfrm>
            <a:off x="5591718" y="1943147"/>
            <a:ext cx="6027753" cy="1785104"/>
          </a:xfrm>
          <a:prstGeom prst="rect">
            <a:avLst/>
          </a:prstGeom>
        </p:spPr>
        <p:txBody>
          <a:bodyPr wrap="square">
            <a:spAutoFit/>
          </a:bodyPr>
          <a:lstStyle/>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ASP staff distributes supper meals to program and community participants. </a:t>
            </a:r>
          </a:p>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However, some ASP Services do not have any community participants.</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5518FE5A-98B2-410A-8AA7-303F0DA8D44D}"/>
              </a:ext>
            </a:extLst>
          </p:cNvPr>
          <p:cNvSpPr/>
          <p:nvPr/>
        </p:nvSpPr>
        <p:spPr>
          <a:xfrm>
            <a:off x="5591718" y="3429000"/>
            <a:ext cx="5767457" cy="708527"/>
          </a:xfrm>
          <a:prstGeom prst="rect">
            <a:avLst/>
          </a:prstGeom>
          <a:solidFill>
            <a:srgbClr val="FFAE0D"/>
          </a:solidFill>
        </p:spPr>
        <p:txBody>
          <a:bodyPr wrap="square" anchor="b">
            <a:spAutoFit/>
          </a:bodyPr>
          <a:lstStyle/>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Is the Community Roster required if </a:t>
            </a:r>
          </a:p>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there are no community participants?</a:t>
            </a:r>
          </a:p>
        </p:txBody>
      </p:sp>
      <p:grpSp>
        <p:nvGrpSpPr>
          <p:cNvPr id="71" name="Group 70">
            <a:extLst>
              <a:ext uri="{FF2B5EF4-FFF2-40B4-BE49-F238E27FC236}">
                <a16:creationId xmlns:a16="http://schemas.microsoft.com/office/drawing/2014/main" id="{E20C69EC-0EFB-4CAB-96EE-32F3885D3BC9}"/>
              </a:ext>
            </a:extLst>
          </p:cNvPr>
          <p:cNvGrpSpPr/>
          <p:nvPr/>
        </p:nvGrpSpPr>
        <p:grpSpPr>
          <a:xfrm>
            <a:off x="5497974" y="4054651"/>
            <a:ext cx="6027753" cy="3175888"/>
            <a:chOff x="95520" y="4372646"/>
            <a:chExt cx="4407867" cy="3175888"/>
          </a:xfrm>
        </p:grpSpPr>
        <p:sp>
          <p:nvSpPr>
            <p:cNvPr id="72" name="Rectangle 71">
              <a:extLst>
                <a:ext uri="{FF2B5EF4-FFF2-40B4-BE49-F238E27FC236}">
                  <a16:creationId xmlns:a16="http://schemas.microsoft.com/office/drawing/2014/main" id="{AC142360-188D-427C-ACD0-965A6E0CA793}"/>
                </a:ext>
              </a:extLst>
            </p:cNvPr>
            <p:cNvSpPr/>
            <p:nvPr/>
          </p:nvSpPr>
          <p:spPr>
            <a:xfrm>
              <a:off x="323045" y="4372646"/>
              <a:ext cx="3713855" cy="19805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5F742981-7CF0-4D1B-8060-C726928BDE72}"/>
                </a:ext>
              </a:extLst>
            </p:cNvPr>
            <p:cNvSpPr/>
            <p:nvPr/>
          </p:nvSpPr>
          <p:spPr>
            <a:xfrm>
              <a:off x="1347733" y="4583543"/>
              <a:ext cx="1715086" cy="496161"/>
            </a:xfrm>
            <a:prstGeom prst="rect">
              <a:avLst/>
            </a:prstGeom>
          </p:spPr>
          <p:txBody>
            <a:bodyPr wrap="square">
              <a:spAutoFit/>
            </a:bodyPr>
            <a:lstStyle/>
            <a:p>
              <a:pPr marL="0" marR="0" lvl="0" indent="-6778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3200" b="1" i="0" u="none" strike="noStrike" kern="1200" cap="none" spc="0" normalizeH="0" baseline="0" noProof="0" dirty="0">
                  <a:ln>
                    <a:noFill/>
                  </a:ln>
                  <a:solidFill>
                    <a:srgbClr val="7F0000"/>
                  </a:solidFill>
                  <a:effectLst/>
                  <a:uLnTx/>
                  <a:uFillTx/>
                  <a:latin typeface="Century Gothic" panose="020B0502020202020204" pitchFamily="34" charset="0"/>
                </a:rPr>
                <a:t>Yes!</a:t>
              </a:r>
            </a:p>
          </p:txBody>
        </p:sp>
        <p:sp>
          <p:nvSpPr>
            <p:cNvPr id="74" name="Rectangle 73">
              <a:extLst>
                <a:ext uri="{FF2B5EF4-FFF2-40B4-BE49-F238E27FC236}">
                  <a16:creationId xmlns:a16="http://schemas.microsoft.com/office/drawing/2014/main" id="{FB7E42C0-C1AD-4224-BA02-FC912688F05A}"/>
                </a:ext>
              </a:extLst>
            </p:cNvPr>
            <p:cNvSpPr/>
            <p:nvPr/>
          </p:nvSpPr>
          <p:spPr>
            <a:xfrm>
              <a:off x="95520" y="5108892"/>
              <a:ext cx="4407867" cy="2439642"/>
            </a:xfrm>
            <a:prstGeom prst="rect">
              <a:avLst/>
            </a:prstGeom>
          </p:spPr>
          <p:txBody>
            <a:bodyPr wrap="square">
              <a:spAutoFit/>
            </a:bodyPr>
            <a:lstStyle/>
            <a:p>
              <a:pPr marL="579437" marR="0" lvl="2" indent="-342900" algn="l" defTabSz="457200" rtl="0" eaLnBrk="1" fontAlgn="auto" latinLnBrk="0" hangingPunct="1">
                <a:lnSpc>
                  <a:spcPct val="80000"/>
                </a:lnSpc>
                <a:spcBef>
                  <a:spcPct val="20000"/>
                </a:spcBef>
                <a:spcAft>
                  <a:spcPts val="800"/>
                </a:spcAft>
                <a:buClr>
                  <a:schemeClr val="tx2">
                    <a:lumMod val="50000"/>
                  </a:schemeClr>
                </a:buClr>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Confirm that the count is zero and file the blank form.</a:t>
              </a: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kumimoji="0" lang="en-US" sz="22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Include the school name and date</a:t>
              </a:r>
              <a:endParaRPr lang="en-US" sz="2200" dirty="0">
                <a:solidFill>
                  <a:schemeClr val="tx2">
                    <a:lumMod val="50000"/>
                  </a:schemeClr>
                </a:solidFill>
                <a:latin typeface="Century Gothic" panose="020B0502020202020204" pitchFamily="34" charset="0"/>
              </a:endParaRP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the Food Services Manager daily.</a:t>
              </a:r>
            </a:p>
            <a:p>
              <a:pPr marL="693737" marR="0" lvl="2" indent="-457200" algn="l" defTabSz="457200" rtl="0" eaLnBrk="1" fontAlgn="auto" latinLnBrk="0" hangingPunct="1">
                <a:lnSpc>
                  <a:spcPct val="70000"/>
                </a:lnSpc>
                <a:spcBef>
                  <a:spcPct val="20000"/>
                </a:spcBef>
                <a:spcAft>
                  <a:spcPts val="0"/>
                </a:spcAft>
                <a:buClr>
                  <a:srgbClr val="FFCC66"/>
                </a:buClr>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sp>
        <p:nvSpPr>
          <p:cNvPr id="3" name="Flowchart: Connector 2">
            <a:extLst>
              <a:ext uri="{FF2B5EF4-FFF2-40B4-BE49-F238E27FC236}">
                <a16:creationId xmlns:a16="http://schemas.microsoft.com/office/drawing/2014/main" id="{5AD051E9-4668-89C8-C5D2-C91BAA0C94BF}"/>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9384ECAC-AC33-4403-AD04-788113C10A18}"/>
              </a:ext>
            </a:extLst>
          </p:cNvPr>
          <p:cNvSpPr txBox="1"/>
          <p:nvPr/>
        </p:nvSpPr>
        <p:spPr>
          <a:xfrm>
            <a:off x="3753284" y="3745541"/>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1640AB-B6FB-EFFF-27F5-D4B7EB453BEB}"/>
              </a:ext>
            </a:extLst>
          </p:cNvPr>
          <p:cNvPicPr>
            <a:picLocks noChangeAspect="1"/>
          </p:cNvPicPr>
          <p:nvPr/>
        </p:nvPicPr>
        <p:blipFill rotWithShape="1">
          <a:blip r:embed="rId6"/>
          <a:srcRect l="-369" r="369" b="38112"/>
          <a:stretch/>
        </p:blipFill>
        <p:spPr>
          <a:xfrm>
            <a:off x="112187" y="1516291"/>
            <a:ext cx="4605219" cy="3703316"/>
          </a:xfrm>
          <a:prstGeom prst="rect">
            <a:avLst/>
          </a:prstGeom>
        </p:spPr>
      </p:pic>
      <p:sp>
        <p:nvSpPr>
          <p:cNvPr id="58" name="TextBox 57">
            <a:extLst>
              <a:ext uri="{FF2B5EF4-FFF2-40B4-BE49-F238E27FC236}">
                <a16:creationId xmlns:a16="http://schemas.microsoft.com/office/drawing/2014/main" id="{7E4C0969-0955-4FB6-BA69-97C3B29B1F87}"/>
              </a:ext>
            </a:extLst>
          </p:cNvPr>
          <p:cNvSpPr txBox="1"/>
          <p:nvPr/>
        </p:nvSpPr>
        <p:spPr>
          <a:xfrm>
            <a:off x="662465" y="1875315"/>
            <a:ext cx="16661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a:ea typeface="+mn-ea"/>
                <a:cs typeface="+mn-cs"/>
              </a:rPr>
              <a:t>Happy El</a:t>
            </a:r>
          </a:p>
        </p:txBody>
      </p:sp>
      <p:sp>
        <p:nvSpPr>
          <p:cNvPr id="59" name="TextBox 58">
            <a:extLst>
              <a:ext uri="{FF2B5EF4-FFF2-40B4-BE49-F238E27FC236}">
                <a16:creationId xmlns:a16="http://schemas.microsoft.com/office/drawing/2014/main" id="{454933C1-52CE-4E4F-87B2-B1E4266B814F}"/>
              </a:ext>
            </a:extLst>
          </p:cNvPr>
          <p:cNvSpPr txBox="1"/>
          <p:nvPr/>
        </p:nvSpPr>
        <p:spPr>
          <a:xfrm>
            <a:off x="777216" y="2173628"/>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10/2/2023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0596D018-556A-4E7E-BEF4-736F23F28C8E}"/>
              </a:ext>
            </a:extLst>
          </p:cNvPr>
          <p:cNvSpPr txBox="1"/>
          <p:nvPr/>
        </p:nvSpPr>
        <p:spPr>
          <a:xfrm>
            <a:off x="3740216" y="2158007"/>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440FAE24-07B4-402A-993E-9C694E2D69DE}"/>
              </a:ext>
            </a:extLst>
          </p:cNvPr>
          <p:cNvSpPr txBox="1"/>
          <p:nvPr/>
        </p:nvSpPr>
        <p:spPr>
          <a:xfrm rot="20183250">
            <a:off x="2244755" y="2973231"/>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117" name="TextBox 116">
            <a:extLst>
              <a:ext uri="{FF2B5EF4-FFF2-40B4-BE49-F238E27FC236}">
                <a16:creationId xmlns:a16="http://schemas.microsoft.com/office/drawing/2014/main" id="{CD451EE2-C569-4BC4-8377-3F4C73BC86B2}"/>
              </a:ext>
            </a:extLst>
          </p:cNvPr>
          <p:cNvSpPr txBox="1"/>
          <p:nvPr/>
        </p:nvSpPr>
        <p:spPr>
          <a:xfrm rot="20183250">
            <a:off x="2350253" y="4267956"/>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98" name="Oval 97">
            <a:extLst>
              <a:ext uri="{FF2B5EF4-FFF2-40B4-BE49-F238E27FC236}">
                <a16:creationId xmlns:a16="http://schemas.microsoft.com/office/drawing/2014/main" id="{129FC0AD-BC44-4AE1-9134-398A3984B009}"/>
              </a:ext>
            </a:extLst>
          </p:cNvPr>
          <p:cNvSpPr/>
          <p:nvPr/>
        </p:nvSpPr>
        <p:spPr>
          <a:xfrm>
            <a:off x="1009072" y="420096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61685775-2101-4B72-AA31-1482793098B0}"/>
              </a:ext>
            </a:extLst>
          </p:cNvPr>
          <p:cNvSpPr txBox="1"/>
          <p:nvPr/>
        </p:nvSpPr>
        <p:spPr>
          <a:xfrm>
            <a:off x="737122" y="3749133"/>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10/3/2023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2" name="Oval 121">
            <a:extLst>
              <a:ext uri="{FF2B5EF4-FFF2-40B4-BE49-F238E27FC236}">
                <a16:creationId xmlns:a16="http://schemas.microsoft.com/office/drawing/2014/main" id="{EB5E50D4-1471-4C3E-8BBA-1BD3EC99C2F7}"/>
              </a:ext>
            </a:extLst>
          </p:cNvPr>
          <p:cNvSpPr/>
          <p:nvPr/>
        </p:nvSpPr>
        <p:spPr>
          <a:xfrm>
            <a:off x="996004" y="253250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hand holding a pencil&#10;&#10;Description automatically generated">
            <a:extLst>
              <a:ext uri="{FF2B5EF4-FFF2-40B4-BE49-F238E27FC236}">
                <a16:creationId xmlns:a16="http://schemas.microsoft.com/office/drawing/2014/main" id="{4F212451-5256-9614-5F40-245653AA8B4F}"/>
              </a:ext>
            </a:extLst>
          </p:cNvPr>
          <p:cNvPicPr>
            <a:picLocks noChangeAspect="1"/>
          </p:cNvPicPr>
          <p:nvPr/>
        </p:nvPicPr>
        <p:blipFill>
          <a:blip r:embed="rId7"/>
          <a:stretch>
            <a:fillRect/>
          </a:stretch>
        </p:blipFill>
        <p:spPr>
          <a:xfrm>
            <a:off x="1425978" y="3974304"/>
            <a:ext cx="1496363" cy="1342570"/>
          </a:xfrm>
          <a:prstGeom prst="rect">
            <a:avLst/>
          </a:prstGeom>
        </p:spPr>
      </p:pic>
      <p:sp>
        <p:nvSpPr>
          <p:cNvPr id="5" name="Flowchart: Connector 4">
            <a:extLst>
              <a:ext uri="{FF2B5EF4-FFF2-40B4-BE49-F238E27FC236}">
                <a16:creationId xmlns:a16="http://schemas.microsoft.com/office/drawing/2014/main" id="{2142AC7E-4A97-5383-EC52-37DD9B249BF6}"/>
              </a:ext>
            </a:extLst>
          </p:cNvPr>
          <p:cNvSpPr/>
          <p:nvPr/>
        </p:nvSpPr>
        <p:spPr>
          <a:xfrm>
            <a:off x="219895" y="552859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E14569A-1636-5FB8-A178-7B161A2DB379}"/>
              </a:ext>
            </a:extLst>
          </p:cNvPr>
          <p:cNvSpPr/>
          <p:nvPr/>
        </p:nvSpPr>
        <p:spPr>
          <a:xfrm>
            <a:off x="1217004" y="64691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D950EA27-B359-DA97-6C9A-89ACEF49DACE}"/>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62015616"/>
      </p:ext>
    </p:extLst>
  </p:cSld>
  <p:clrMapOvr>
    <a:masterClrMapping/>
  </p:clrMapOvr>
  <mc:AlternateContent xmlns:mc="http://schemas.openxmlformats.org/markup-compatibility/2006" xmlns:p159="http://schemas.microsoft.com/office/powerpoint/2015/09/main">
    <mc:Choice Requires="p159">
      <p:transition spd="slow" advTm="30559">
        <p159:morph option="byObject"/>
      </p:transition>
    </mc:Choice>
    <mc:Fallback xmlns="">
      <p:transition spd="slow" advTm="30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2"/>
                                        </p:tgtEl>
                                        <p:attrNameLst>
                                          <p:attrName>style.visibility</p:attrName>
                                        </p:attrNameLst>
                                      </p:cBhvr>
                                      <p:to>
                                        <p:strVal val="visible"/>
                                      </p:to>
                                    </p:set>
                                    <p:animEffect transition="in" filter="fade">
                                      <p:cBhvr>
                                        <p:cTn id="24" dur="500"/>
                                        <p:tgtEl>
                                          <p:spTgt spid="122"/>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fade">
                                      <p:cBhvr>
                                        <p:cTn id="28" dur="500"/>
                                        <p:tgtEl>
                                          <p:spTgt spid="1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fade">
                                      <p:cBhvr>
                                        <p:cTn id="31" dur="500"/>
                                        <p:tgtEl>
                                          <p:spTgt spid="124"/>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3000"/>
                            </p:stCondLst>
                            <p:childTnLst>
                              <p:par>
                                <p:cTn id="37" presetID="1" presetClass="path" presetSubtype="0" accel="50000" decel="50000" fill="hold" nodeType="afterEffect">
                                  <p:stCondLst>
                                    <p:cond delay="0"/>
                                  </p:stCondLst>
                                  <p:childTnLst>
                                    <p:animMotion origin="layout" path="M 4.79167E-6 -4.81481E-6 C 0.0246 -4.81481E-6 0.04466 0.03311 0.04466 0.07431 C 0.04466 0.11551 0.0246 0.14908 4.79167E-6 0.14908 C -0.02461 0.14908 -0.04428 0.11551 -0.04428 0.07431 C -0.04428 0.03311 -0.02461 -4.81481E-6 4.79167E-6 -4.81481E-6 Z " pathEditMode="relative" rAng="0" ptsTypes="AAAAA">
                                      <p:cBhvr>
                                        <p:cTn id="38" dur="700" fill="hold"/>
                                        <p:tgtEl>
                                          <p:spTgt spid="6"/>
                                        </p:tgtEl>
                                        <p:attrNameLst>
                                          <p:attrName>ppt_x</p:attrName>
                                          <p:attrName>ppt_y</p:attrName>
                                        </p:attrNameLst>
                                      </p:cBhvr>
                                      <p:rCtr x="13" y="7454"/>
                                    </p:animMotion>
                                  </p:childTnLst>
                                </p:cTn>
                              </p:par>
                              <p:par>
                                <p:cTn id="39" presetID="22" presetClass="entr" presetSubtype="4"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800"/>
                                        <p:tgtEl>
                                          <p:spTgt spid="98"/>
                                        </p:tgtEl>
                                      </p:cBhvr>
                                    </p:animEffect>
                                  </p:childTnLst>
                                </p:cTn>
                              </p:par>
                            </p:childTnLst>
                          </p:cTn>
                        </p:par>
                        <p:par>
                          <p:cTn id="42" fill="hold">
                            <p:stCondLst>
                              <p:cond delay="3800"/>
                            </p:stCondLst>
                            <p:childTnLst>
                              <p:par>
                                <p:cTn id="43" presetID="22" presetClass="entr" presetSubtype="8" fill="hold" grpId="0" nodeType="after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wipe(left)">
                                      <p:cBhvr>
                                        <p:cTn id="45" dur="500"/>
                                        <p:tgtEl>
                                          <p:spTgt spid="1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fade">
                                      <p:cBhvr>
                                        <p:cTn id="48" dur="500"/>
                                        <p:tgtEl>
                                          <p:spTgt spid="1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5"/>
                                        </p:tgtEl>
                                        <p:attrNameLst>
                                          <p:attrName>style.visibility</p:attrName>
                                        </p:attrNameLst>
                                      </p:cBhvr>
                                      <p:to>
                                        <p:strVal val="visible"/>
                                      </p:to>
                                    </p:set>
                                    <p:animEffect transition="in" filter="fade">
                                      <p:cBhvr>
                                        <p:cTn id="51" dur="500"/>
                                        <p:tgtEl>
                                          <p:spTgt spid="125"/>
                                        </p:tgtEl>
                                      </p:cBhvr>
                                    </p:animEffect>
                                  </p:childTnLst>
                                </p:cTn>
                              </p:par>
                            </p:childTnLst>
                          </p:cTn>
                        </p:par>
                        <p:par>
                          <p:cTn id="52" fill="hold">
                            <p:stCondLst>
                              <p:cond delay="4300"/>
                            </p:stCondLst>
                            <p:childTnLst>
                              <p:par>
                                <p:cTn id="53" presetID="10" presetClass="entr" presetSubtype="0" fill="hold"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12"/>
                </p:tgtEl>
              </p:cMediaNode>
            </p:audio>
          </p:childTnLst>
        </p:cTn>
      </p:par>
    </p:tnLst>
    <p:bldLst>
      <p:bldP spid="75" grpId="0" animBg="1"/>
      <p:bldP spid="118" grpId="0"/>
      <p:bldP spid="58" grpId="0"/>
      <p:bldP spid="59" grpId="0"/>
      <p:bldP spid="124" grpId="0"/>
      <p:bldP spid="123" grpId="0"/>
      <p:bldP spid="117" grpId="0"/>
      <p:bldP spid="98" grpId="0" animBg="1"/>
      <p:bldP spid="125" grpId="0"/>
      <p:bldP spid="1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4E8DE85F-8E40-4A65-8830-54C8B9D699AA}"/>
              </a:ext>
            </a:extLst>
          </p:cNvPr>
          <p:cNvCxnSpPr/>
          <p:nvPr/>
        </p:nvCxnSpPr>
        <p:spPr>
          <a:xfrm>
            <a:off x="8748782" y="1159431"/>
            <a:ext cx="999770"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or: Elbow 24">
            <a:extLst>
              <a:ext uri="{FF2B5EF4-FFF2-40B4-BE49-F238E27FC236}">
                <a16:creationId xmlns:a16="http://schemas.microsoft.com/office/drawing/2014/main" id="{D51BCACE-8954-4D08-B30D-797D9616EAE2}"/>
              </a:ext>
            </a:extLst>
          </p:cNvPr>
          <p:cNvCxnSpPr>
            <a:cxnSpLocks/>
          </p:cNvCxnSpPr>
          <p:nvPr/>
        </p:nvCxnSpPr>
        <p:spPr>
          <a:xfrm rot="5400000">
            <a:off x="2230771" y="3563582"/>
            <a:ext cx="1584087" cy="1409699"/>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CCBAEE0A-722D-DF9B-ECD2-F75E8D0E0A5F}"/>
              </a:ext>
            </a:extLst>
          </p:cNvPr>
          <p:cNvCxnSpPr>
            <a:cxnSpLocks/>
          </p:cNvCxnSpPr>
          <p:nvPr/>
        </p:nvCxnSpPr>
        <p:spPr>
          <a:xfrm rot="16200000" flipH="1">
            <a:off x="3881473" y="1462956"/>
            <a:ext cx="1642185" cy="901244"/>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ctor: Elbow 26">
            <a:extLst>
              <a:ext uri="{FF2B5EF4-FFF2-40B4-BE49-F238E27FC236}">
                <a16:creationId xmlns:a16="http://schemas.microsoft.com/office/drawing/2014/main" id="{AFDB9295-B2CC-4933-8176-3B3D7446B2AE}"/>
              </a:ext>
            </a:extLst>
          </p:cNvPr>
          <p:cNvCxnSpPr>
            <a:cxnSpLocks/>
          </p:cNvCxnSpPr>
          <p:nvPr/>
        </p:nvCxnSpPr>
        <p:spPr>
          <a:xfrm rot="5400000" flipH="1" flipV="1">
            <a:off x="1707798" y="1460287"/>
            <a:ext cx="750003" cy="470325"/>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Connector: Elbow 7">
            <a:extLst>
              <a:ext uri="{FF2B5EF4-FFF2-40B4-BE49-F238E27FC236}">
                <a16:creationId xmlns:a16="http://schemas.microsoft.com/office/drawing/2014/main" id="{F124AF54-75B8-48C9-99D6-BF88B2BA564B}"/>
              </a:ext>
            </a:extLst>
          </p:cNvPr>
          <p:cNvCxnSpPr>
            <a:cxnSpLocks/>
          </p:cNvCxnSpPr>
          <p:nvPr/>
        </p:nvCxnSpPr>
        <p:spPr>
          <a:xfrm rot="5400000" flipH="1" flipV="1">
            <a:off x="2157882" y="2773469"/>
            <a:ext cx="5221363" cy="2298565"/>
          </a:xfrm>
          <a:prstGeom prst="bentConnector3">
            <a:avLst>
              <a:gd name="adj1" fmla="val 18370"/>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E907439C-CCB6-4FDA-B58D-1F4B419859C6}"/>
              </a:ext>
            </a:extLst>
          </p:cNvPr>
          <p:cNvCxnSpPr>
            <a:cxnSpLocks/>
          </p:cNvCxnSpPr>
          <p:nvPr/>
        </p:nvCxnSpPr>
        <p:spPr>
          <a:xfrm rot="5400000">
            <a:off x="8271406" y="5010617"/>
            <a:ext cx="1099899" cy="538198"/>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CA17D9D3-B4C4-4C38-A270-5182D694C7AD}"/>
              </a:ext>
            </a:extLst>
          </p:cNvPr>
          <p:cNvCxnSpPr>
            <a:cxnSpLocks/>
          </p:cNvCxnSpPr>
          <p:nvPr/>
        </p:nvCxnSpPr>
        <p:spPr>
          <a:xfrm rot="16200000" flipH="1">
            <a:off x="7934501" y="1780059"/>
            <a:ext cx="2045986" cy="804730"/>
          </a:xfrm>
          <a:prstGeom prst="bentConnector3">
            <a:avLst>
              <a:gd name="adj1" fmla="val 50000"/>
            </a:avLst>
          </a:prstGeom>
          <a:ln w="28575">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Flowchart: Connector 5">
            <a:extLst>
              <a:ext uri="{FF2B5EF4-FFF2-40B4-BE49-F238E27FC236}">
                <a16:creationId xmlns:a16="http://schemas.microsoft.com/office/drawing/2014/main" id="{3427DDB8-15BB-2676-AA1A-B03A82B0CCDB}"/>
              </a:ext>
            </a:extLst>
          </p:cNvPr>
          <p:cNvSpPr/>
          <p:nvPr/>
        </p:nvSpPr>
        <p:spPr>
          <a:xfrm>
            <a:off x="-2114262" y="666979"/>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2228902" y="0"/>
            <a:ext cx="2324671" cy="2260881"/>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Meals are prepared by Food Services Staff &amp; are ready for service.</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3306007" y="2020397"/>
            <a:ext cx="2770252" cy="2454162"/>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91440" rtlCol="0" anchor="ctr"/>
          <a:lstStyle/>
          <a:p>
            <a:pPr lvl="0" algn="ctr">
              <a:defRPr/>
            </a:pPr>
            <a:r>
              <a:rPr lang="en-US" dirty="0">
                <a:solidFill>
                  <a:schemeClr val="tx2">
                    <a:lumMod val="50000"/>
                  </a:schemeClr>
                </a:solidFill>
                <a:latin typeface="Century Gothic" panose="020B0502020202020204" pitchFamily="34" charset="0"/>
              </a:rPr>
              <a:t>Meal service begins immediately after the dismissal bell rings, and lasts for 30 minutes.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1578611" y="4123330"/>
            <a:ext cx="2974962" cy="2629094"/>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40" tIns="91440" numCol="1" rtlCol="0" anchor="ctr"/>
          <a:lstStyle/>
          <a:p>
            <a:pPr lvl="0" algn="ctr">
              <a:defRPr/>
            </a:pPr>
            <a:r>
              <a:rPr lang="en-US" dirty="0">
                <a:solidFill>
                  <a:schemeClr val="tx2">
                    <a:lumMod val="50000"/>
                  </a:schemeClr>
                </a:solidFill>
                <a:latin typeface="Century Gothic" panose="020B0502020202020204" pitchFamily="34" charset="0"/>
              </a:rPr>
              <a:t>ASP Staff distributes meals to program students &amp; participants from the community.</a:t>
            </a:r>
          </a:p>
        </p:txBody>
      </p:sp>
      <p:sp>
        <p:nvSpPr>
          <p:cNvPr id="18" name="Flowchart: Connector 17">
            <a:extLst>
              <a:ext uri="{FF2B5EF4-FFF2-40B4-BE49-F238E27FC236}">
                <a16:creationId xmlns:a16="http://schemas.microsoft.com/office/drawing/2014/main" id="{34C59FC5-22EB-4AEF-9F42-F65ACE1DD450}"/>
              </a:ext>
            </a:extLst>
          </p:cNvPr>
          <p:cNvSpPr/>
          <p:nvPr/>
        </p:nvSpPr>
        <p:spPr>
          <a:xfrm>
            <a:off x="5747656" y="26155"/>
            <a:ext cx="3120570" cy="286066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lvl="0" algn="ctr">
              <a:defRPr/>
            </a:pPr>
            <a:r>
              <a:rPr lang="en-US" dirty="0">
                <a:solidFill>
                  <a:schemeClr val="tx2">
                    <a:lumMod val="50000"/>
                  </a:schemeClr>
                </a:solidFill>
                <a:latin typeface="Century Gothic" panose="020B0502020202020204" pitchFamily="34" charset="0"/>
              </a:rPr>
              <a:t>ASP Staff ensures reimbursable meal is received, then marks participant on the appropriate form.</a:t>
            </a:r>
          </a:p>
        </p:txBody>
      </p:sp>
      <p:sp>
        <p:nvSpPr>
          <p:cNvPr id="19" name="Flowchart: Connector 18">
            <a:extLst>
              <a:ext uri="{FF2B5EF4-FFF2-40B4-BE49-F238E27FC236}">
                <a16:creationId xmlns:a16="http://schemas.microsoft.com/office/drawing/2014/main" id="{73D12AE2-AAB4-4D17-A8B1-A90661D3309B}"/>
              </a:ext>
            </a:extLst>
          </p:cNvPr>
          <p:cNvSpPr/>
          <p:nvPr/>
        </p:nvSpPr>
        <p:spPr>
          <a:xfrm>
            <a:off x="7745838" y="2406624"/>
            <a:ext cx="2761437" cy="2454162"/>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Meals are consumed in the designated eating area. No food may leave the campus.</a:t>
            </a:r>
          </a:p>
        </p:txBody>
      </p:sp>
      <p:sp>
        <p:nvSpPr>
          <p:cNvPr id="20" name="Flowchart: Connector 19">
            <a:extLst>
              <a:ext uri="{FF2B5EF4-FFF2-40B4-BE49-F238E27FC236}">
                <a16:creationId xmlns:a16="http://schemas.microsoft.com/office/drawing/2014/main" id="{72B36928-A4FB-4620-9649-AD6DDFB1397E}"/>
              </a:ext>
            </a:extLst>
          </p:cNvPr>
          <p:cNvSpPr/>
          <p:nvPr/>
        </p:nvSpPr>
        <p:spPr>
          <a:xfrm>
            <a:off x="5788502" y="4313143"/>
            <a:ext cx="2814874" cy="2465573"/>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dirty="0">
                <a:solidFill>
                  <a:schemeClr val="tx2">
                    <a:lumMod val="50000"/>
                  </a:schemeClr>
                </a:solidFill>
                <a:latin typeface="Century Gothic" panose="020B0502020202020204" pitchFamily="34" charset="0"/>
              </a:rPr>
              <a:t>At least one point of service must be open for the entire 30-minute meal service.</a:t>
            </a:r>
          </a:p>
        </p:txBody>
      </p:sp>
      <p:sp>
        <p:nvSpPr>
          <p:cNvPr id="35" name="Title 3">
            <a:extLst>
              <a:ext uri="{FF2B5EF4-FFF2-40B4-BE49-F238E27FC236}">
                <a16:creationId xmlns:a16="http://schemas.microsoft.com/office/drawing/2014/main" id="{C32F6B6E-4BEF-4D27-B73C-347FF10522DD}"/>
              </a:ext>
            </a:extLst>
          </p:cNvPr>
          <p:cNvSpPr txBox="1">
            <a:spLocks/>
          </p:cNvSpPr>
          <p:nvPr/>
        </p:nvSpPr>
        <p:spPr>
          <a:xfrm>
            <a:off x="0" y="1915488"/>
            <a:ext cx="1943556" cy="1560900"/>
          </a:xfrm>
          <a:prstGeom prst="rect">
            <a:avLst/>
          </a:prstGeom>
          <a:solidFill>
            <a:srgbClr val="7F0000"/>
          </a:solidFill>
          <a:ln w="28575">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600" b="1" dirty="0">
                <a:solidFill>
                  <a:schemeClr val="bg1"/>
                </a:solidFill>
                <a:latin typeface="Century Gothic" panose="020B0502020202020204" pitchFamily="34" charset="0"/>
              </a:rPr>
              <a:t>ASP</a:t>
            </a:r>
            <a:r>
              <a:rPr lang="en-US" sz="3200" b="1" dirty="0">
                <a:solidFill>
                  <a:schemeClr val="bg1"/>
                </a:solidFill>
                <a:latin typeface="Century Gothic" panose="020B0502020202020204" pitchFamily="34" charset="0"/>
              </a:rPr>
              <a:t> </a:t>
            </a:r>
          </a:p>
          <a:p>
            <a:r>
              <a:rPr lang="en-US" sz="3200" b="1" dirty="0">
                <a:solidFill>
                  <a:schemeClr val="bg1"/>
                </a:solidFill>
                <a:latin typeface="Century Gothic" panose="020B0502020202020204" pitchFamily="34" charset="0"/>
              </a:rPr>
              <a:t>SERVICE</a:t>
            </a:r>
          </a:p>
        </p:txBody>
      </p:sp>
      <p:sp>
        <p:nvSpPr>
          <p:cNvPr id="21" name="Rectangle 20">
            <a:extLst>
              <a:ext uri="{FF2B5EF4-FFF2-40B4-BE49-F238E27FC236}">
                <a16:creationId xmlns:a16="http://schemas.microsoft.com/office/drawing/2014/main" id="{542D3577-B3F9-45F9-BDE7-D02E7C99D2B2}"/>
              </a:ext>
            </a:extLst>
          </p:cNvPr>
          <p:cNvSpPr/>
          <p:nvPr/>
        </p:nvSpPr>
        <p:spPr>
          <a:xfrm>
            <a:off x="9079191" y="6407234"/>
            <a:ext cx="3163072" cy="397032"/>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22" name="Rounded Rectangle 36">
            <a:extLst>
              <a:ext uri="{FF2B5EF4-FFF2-40B4-BE49-F238E27FC236}">
                <a16:creationId xmlns:a16="http://schemas.microsoft.com/office/drawing/2014/main" id="{890ACF90-D588-4426-8C8E-2907A26A0F2D}"/>
              </a:ext>
            </a:extLst>
          </p:cNvPr>
          <p:cNvSpPr/>
          <p:nvPr/>
        </p:nvSpPr>
        <p:spPr>
          <a:xfrm>
            <a:off x="9553512" y="53734"/>
            <a:ext cx="2476532" cy="2856428"/>
          </a:xfrm>
          <a:prstGeom prst="flowChartConnector">
            <a:avLst/>
          </a:prstGeom>
          <a:solidFill>
            <a:srgbClr val="FFAE0D"/>
          </a:solidFill>
          <a:ln w="28575">
            <a:solidFill>
              <a:schemeClr val="bg1"/>
            </a:solidFill>
          </a:ln>
        </p:spPr>
        <p:txBody>
          <a:bodyPr wrap="square" anchor="ctr">
            <a:spAutoFit/>
          </a:bodyPr>
          <a:lstStyle/>
          <a:p>
            <a:pPr marL="130175" marR="0" lvl="0" indent="0" algn="ctr" defTabSz="914400" rtl="0" eaLnBrk="1" fontAlgn="auto" latinLnBrk="0" hangingPunct="1">
              <a:spcBef>
                <a:spcPct val="0"/>
              </a:spcBef>
              <a:spcAft>
                <a:spcPts val="0"/>
              </a:spcAft>
              <a:buClr>
                <a:srgbClr val="000000"/>
              </a:buClr>
              <a:buSzTx/>
              <a:buFontTx/>
              <a:buNone/>
              <a:tabLst/>
              <a:defRPr/>
            </a:pPr>
            <a:r>
              <a:rPr kumimoji="0" lang="en-US" altLang="en-US" b="1" i="0" u="none" strike="noStrike" kern="0" cap="none" spc="0" normalizeH="0" baseline="0" noProof="0" dirty="0">
                <a:ln>
                  <a:noFill/>
                </a:ln>
                <a:solidFill>
                  <a:srgbClr val="000000"/>
                </a:solidFill>
                <a:effectLst/>
                <a:uLnTx/>
                <a:uFillTx/>
                <a:latin typeface="Century Gothic" panose="020B0502020202020204" pitchFamily="34" charset="0"/>
                <a:ea typeface="Verdana"/>
                <a:cs typeface="Verdana"/>
              </a:rPr>
              <a:t>ASP Supper Grid Sheet &amp; Community Roster are required at the point of service.</a:t>
            </a:r>
          </a:p>
        </p:txBody>
      </p:sp>
      <p:sp>
        <p:nvSpPr>
          <p:cNvPr id="37" name="Flowchart: Connector 36">
            <a:extLst>
              <a:ext uri="{FF2B5EF4-FFF2-40B4-BE49-F238E27FC236}">
                <a16:creationId xmlns:a16="http://schemas.microsoft.com/office/drawing/2014/main" id="{99409ABB-3F44-4FF3-D59B-78507B208BFD}"/>
              </a:ext>
            </a:extLst>
          </p:cNvPr>
          <p:cNvSpPr/>
          <p:nvPr/>
        </p:nvSpPr>
        <p:spPr>
          <a:xfrm>
            <a:off x="675938" y="436516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5E1DCC19-6F03-3858-1D04-2ED35420804F}"/>
              </a:ext>
            </a:extLst>
          </p:cNvPr>
          <p:cNvSpPr/>
          <p:nvPr/>
        </p:nvSpPr>
        <p:spPr>
          <a:xfrm>
            <a:off x="236322" y="505784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FD3D7FF8-2852-26FC-B837-87FB951306E5}"/>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877209309"/>
      </p:ext>
    </p:extLst>
  </p:cSld>
  <p:clrMapOvr>
    <a:masterClrMapping/>
  </p:clrMapOvr>
  <mc:AlternateContent xmlns:mc="http://schemas.openxmlformats.org/markup-compatibility/2006" xmlns:p159="http://schemas.microsoft.com/office/powerpoint/2015/09/main">
    <mc:Choice Requires="p159">
      <p:transition spd="slow" advTm="59369">
        <p159:morph option="byObject"/>
      </p:transition>
    </mc:Choice>
    <mc:Fallback xmlns="">
      <p:transition spd="slow" advTm="593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2" presetClass="entr" presetSubtype="8"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anim calcmode="lin" valueType="num">
                                      <p:cBhvr additive="base">
                                        <p:cTn id="9" dur="500" fill="hold"/>
                                        <p:tgtEl>
                                          <p:spTgt spid="35"/>
                                        </p:tgtEl>
                                        <p:attrNameLst>
                                          <p:attrName>ppt_x</p:attrName>
                                        </p:attrNameLst>
                                      </p:cBhvr>
                                      <p:tavLst>
                                        <p:tav tm="0">
                                          <p:val>
                                            <p:strVal val="0-#ppt_w/2"/>
                                          </p:val>
                                        </p:tav>
                                        <p:tav tm="100000">
                                          <p:val>
                                            <p:strVal val="#ppt_x"/>
                                          </p:val>
                                        </p:tav>
                                      </p:tavLst>
                                    </p:anim>
                                    <p:anim calcmode="lin" valueType="num">
                                      <p:cBhvr additive="base">
                                        <p:cTn id="1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22" presetClass="entr" presetSubtype="8"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up)">
                                      <p:cBhvr>
                                        <p:cTn id="61" dur="500"/>
                                        <p:tgtEl>
                                          <p:spTgt spid="3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up)">
                                      <p:cBhvr>
                                        <p:cTn id="70" dur="500"/>
                                        <p:tgtEl>
                                          <p:spTgt spid="34"/>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14"/>
                </p:tgtEl>
              </p:cMediaNode>
            </p:audio>
          </p:childTnLst>
        </p:cTn>
      </p:par>
    </p:tnLst>
    <p:bldLst>
      <p:bldP spid="3" grpId="0" animBg="1"/>
      <p:bldP spid="11" grpId="0" animBg="1"/>
      <p:bldP spid="12" grpId="0" animBg="1"/>
      <p:bldP spid="18" grpId="0" animBg="1"/>
      <p:bldP spid="19" grpId="0" animBg="1"/>
      <p:bldP spid="20" grpId="0" animBg="1"/>
      <p:bldP spid="35" grpId="0" animBg="1"/>
      <p:bldP spid="21" grpId="0"/>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190873" y="-16638"/>
            <a:ext cx="11662110" cy="1828842"/>
          </a:xfrm>
        </p:spPr>
        <p:txBody>
          <a:bodyPr>
            <a:normAutofit/>
          </a:bodyPr>
          <a:lstStyle/>
          <a:p>
            <a:r>
              <a:rPr lang="en-US" dirty="0"/>
              <a:t>Program Attendance Rosters</a:t>
            </a:r>
          </a:p>
        </p:txBody>
      </p:sp>
      <p:sp>
        <p:nvSpPr>
          <p:cNvPr id="29" name="Rectangle 28">
            <a:extLst>
              <a:ext uri="{FF2B5EF4-FFF2-40B4-BE49-F238E27FC236}">
                <a16:creationId xmlns:a16="http://schemas.microsoft.com/office/drawing/2014/main" id="{5D861277-1668-4BE8-ABC2-F90136BFA7D0}"/>
              </a:ext>
            </a:extLst>
          </p:cNvPr>
          <p:cNvSpPr/>
          <p:nvPr/>
        </p:nvSpPr>
        <p:spPr>
          <a:xfrm>
            <a:off x="6096000" y="2839399"/>
            <a:ext cx="5352087" cy="5081391"/>
          </a:xfrm>
          <a:prstGeom prst="rect">
            <a:avLst/>
          </a:prstGeom>
        </p:spPr>
        <p:txBody>
          <a:bodyPr wrap="square" lIns="91440" tIns="45720" rIns="91440" bIns="45720" anchor="t">
            <a:spAutoFit/>
          </a:bodyPr>
          <a:lstStyle/>
          <a:p>
            <a:pPr marL="457200" lvl="2" indent="-4572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Attendance may be: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Taken before or after meal service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Greater than or equal to meal counts </a:t>
            </a:r>
          </a:p>
          <a:p>
            <a:pPr marL="1371600" lvl="4" indent="-457200">
              <a:lnSpc>
                <a:spcPct val="90000"/>
              </a:lnSpc>
              <a:spcBef>
                <a:spcPct val="20000"/>
              </a:spcBef>
              <a:buClr>
                <a:schemeClr val="bg1"/>
              </a:buClr>
              <a:buFont typeface="Courier New" panose="02070309020205020404" pitchFamily="49" charset="0"/>
              <a:buChar char="o"/>
              <a:defRPr/>
            </a:pPr>
            <a:r>
              <a:rPr lang="en-US" sz="2400" dirty="0">
                <a:solidFill>
                  <a:schemeClr val="bg1"/>
                </a:solidFill>
                <a:latin typeface="Century Gothic" panose="020B0502020202020204" pitchFamily="34" charset="0"/>
              </a:rPr>
              <a:t>Meal counts cannot exceed the attendance</a:t>
            </a:r>
          </a:p>
          <a:p>
            <a:pPr marL="342900" lvl="2" indent="-342900">
              <a:lnSpc>
                <a:spcPct val="90000"/>
              </a:lnSpc>
              <a:spcBef>
                <a:spcPct val="20000"/>
              </a:spcBef>
              <a:spcAft>
                <a:spcPts val="600"/>
              </a:spcAft>
              <a:buClr>
                <a:schemeClr val="bg1"/>
              </a:buClr>
              <a:buFont typeface="Wingdings" panose="05000000000000000000" pitchFamily="2" charset="2"/>
              <a:buChar char="Ø"/>
              <a:defRPr/>
            </a:pPr>
            <a:r>
              <a:rPr lang="en-US" sz="2400" dirty="0">
                <a:solidFill>
                  <a:schemeClr val="bg1"/>
                </a:solidFill>
                <a:latin typeface="Century Gothic"/>
              </a:rPr>
              <a:t>BTB must Submit rosters to FSM weekly</a:t>
            </a: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694269" y="1546229"/>
            <a:ext cx="6919723" cy="142192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bg1"/>
                </a:solidFill>
                <a:latin typeface="Century Gothic" panose="020B0502020202020204" pitchFamily="34" charset="0"/>
              </a:rPr>
              <a:t>Program Attendance Rosters record students present in afterschool programs and support the meal counts on the ASP Supper Grid sheet.</a:t>
            </a:r>
          </a:p>
        </p:txBody>
      </p:sp>
      <p:pic>
        <p:nvPicPr>
          <p:cNvPr id="3" name="Picture 2" descr="A group of people standing around a table&#10;&#10;Description automatically generated">
            <a:extLst>
              <a:ext uri="{FF2B5EF4-FFF2-40B4-BE49-F238E27FC236}">
                <a16:creationId xmlns:a16="http://schemas.microsoft.com/office/drawing/2014/main" id="{FEAAA31C-7035-756B-662D-B02A53D890E0}"/>
              </a:ext>
            </a:extLst>
          </p:cNvPr>
          <p:cNvPicPr>
            <a:picLocks noChangeAspect="1"/>
          </p:cNvPicPr>
          <p:nvPr/>
        </p:nvPicPr>
        <p:blipFill rotWithShape="1">
          <a:blip r:embed="rId5"/>
          <a:srcRect l="19105" t="37" r="20703" b="-37"/>
          <a:stretch/>
        </p:blipFill>
        <p:spPr>
          <a:xfrm>
            <a:off x="186665" y="502243"/>
            <a:ext cx="4234888" cy="3979551"/>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49" name="Picture 48">
            <a:extLst>
              <a:ext uri="{FF2B5EF4-FFF2-40B4-BE49-F238E27FC236}">
                <a16:creationId xmlns:a16="http://schemas.microsoft.com/office/drawing/2014/main" id="{0CD03CA4-D194-4D84-826A-C82181EA9852}"/>
              </a:ext>
            </a:extLst>
          </p:cNvPr>
          <p:cNvPicPr>
            <a:picLocks noChangeAspect="1"/>
          </p:cNvPicPr>
          <p:nvPr/>
        </p:nvPicPr>
        <p:blipFill>
          <a:blip r:embed="rId6"/>
          <a:srcRect l="16625" r="16625"/>
          <a:stretch/>
        </p:blipFill>
        <p:spPr>
          <a:xfrm>
            <a:off x="2920452" y="3481754"/>
            <a:ext cx="2772730" cy="292182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5F20331D-F54C-C976-AC97-DA3806279AC6}"/>
              </a:ext>
            </a:extLst>
          </p:cNvPr>
          <p:cNvSpPr/>
          <p:nvPr/>
        </p:nvSpPr>
        <p:spPr>
          <a:xfrm>
            <a:off x="201373" y="3660556"/>
            <a:ext cx="1168031" cy="119467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3DBEDB92-DBF4-5E60-14E5-3CDEA1DC5297}"/>
              </a:ext>
            </a:extLst>
          </p:cNvPr>
          <p:cNvSpPr/>
          <p:nvPr/>
        </p:nvSpPr>
        <p:spPr>
          <a:xfrm>
            <a:off x="919626" y="4529944"/>
            <a:ext cx="556590" cy="598459"/>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A5F2DCDF-7910-9A1D-1159-9353BE6F070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0544262"/>
      </p:ext>
    </p:extLst>
  </p:cSld>
  <p:clrMapOvr>
    <a:masterClrMapping/>
  </p:clrMapOvr>
  <mc:AlternateContent xmlns:mc="http://schemas.openxmlformats.org/markup-compatibility/2006" xmlns:p159="http://schemas.microsoft.com/office/powerpoint/2015/09/main">
    <mc:Choice Requires="p159">
      <p:transition spd="slow" advTm="31592">
        <p159:morph option="byObject"/>
      </p:transition>
    </mc:Choice>
    <mc:Fallback xmlns="">
      <p:transition spd="slow" advTm="315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CCBEC7B-3762-86F2-FD12-9722AE65F225}"/>
              </a:ext>
            </a:extLst>
          </p:cNvPr>
          <p:cNvSpPr txBox="1"/>
          <p:nvPr/>
        </p:nvSpPr>
        <p:spPr>
          <a:xfrm>
            <a:off x="2996322" y="1743305"/>
            <a:ext cx="5630344"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Assist with forms at the carts or gates for the first 10 minutes</a:t>
            </a:r>
          </a:p>
        </p:txBody>
      </p:sp>
      <p:sp>
        <p:nvSpPr>
          <p:cNvPr id="23" name="TextBox 22">
            <a:extLst>
              <a:ext uri="{FF2B5EF4-FFF2-40B4-BE49-F238E27FC236}">
                <a16:creationId xmlns:a16="http://schemas.microsoft.com/office/drawing/2014/main" id="{6CA8A656-B3EB-B9CC-ED3B-8B65952B883D}"/>
              </a:ext>
            </a:extLst>
          </p:cNvPr>
          <p:cNvSpPr txBox="1"/>
          <p:nvPr/>
        </p:nvSpPr>
        <p:spPr>
          <a:xfrm>
            <a:off x="2950289" y="4614335"/>
            <a:ext cx="5722410"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950067" y="3220032"/>
            <a:ext cx="591171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2996322" y="2505088"/>
            <a:ext cx="6122332"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Distribute meals to program students and/or community</a:t>
            </a:r>
          </a:p>
        </p:txBody>
      </p:sp>
      <p:sp>
        <p:nvSpPr>
          <p:cNvPr id="32" name="TextBox 31">
            <a:extLst>
              <a:ext uri="{FF2B5EF4-FFF2-40B4-BE49-F238E27FC236}">
                <a16:creationId xmlns:a16="http://schemas.microsoft.com/office/drawing/2014/main" id="{7428997D-BC6B-7E9A-B731-5B8767827BA2}"/>
              </a:ext>
            </a:extLst>
          </p:cNvPr>
          <p:cNvSpPr txBox="1"/>
          <p:nvPr/>
        </p:nvSpPr>
        <p:spPr>
          <a:xfrm>
            <a:off x="2950067" y="3952604"/>
            <a:ext cx="591171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entury Gothic" panose="020B0502020202020204" pitchFamily="34" charset="0"/>
              </a:rPr>
              <a:t>Make sure program is open to the community, monitor gates</a:t>
            </a:r>
          </a:p>
        </p:txBody>
      </p:sp>
      <p:sp>
        <p:nvSpPr>
          <p:cNvPr id="36" name="Rectangle 35">
            <a:extLst>
              <a:ext uri="{FF2B5EF4-FFF2-40B4-BE49-F238E27FC236}">
                <a16:creationId xmlns:a16="http://schemas.microsoft.com/office/drawing/2014/main" id="{7EC20C13-C283-22DA-F299-46A4E05C1C32}"/>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pic>
        <p:nvPicPr>
          <p:cNvPr id="11" name="Audio 10">
            <a:hlinkClick r:id="" action="ppaction://media"/>
            <a:extLst>
              <a:ext uri="{FF2B5EF4-FFF2-40B4-BE49-F238E27FC236}">
                <a16:creationId xmlns:a16="http://schemas.microsoft.com/office/drawing/2014/main" id="{A045A100-F4D4-D3E2-339B-B285E7B32EA3}"/>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2055251"/>
      </p:ext>
    </p:extLst>
  </p:cSld>
  <p:clrMapOvr>
    <a:masterClrMapping/>
  </p:clrMapOvr>
  <mc:AlternateContent xmlns:mc="http://schemas.openxmlformats.org/markup-compatibility/2006" xmlns:p159="http://schemas.microsoft.com/office/powerpoint/2015/09/main">
    <mc:Choice Requires="p159">
      <p:transition spd="slow" advTm="36488">
        <p159:morph option="byObject"/>
      </p:transition>
    </mc:Choice>
    <mc:Fallback xmlns="">
      <p:transition spd="slow" advTm="364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18" grpId="0"/>
      <p:bldP spid="23" grpId="0"/>
      <p:bldP spid="26" grpId="0"/>
      <p:bldP spid="29"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475591"/>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091533" y="3889032"/>
            <a:ext cx="6100593"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8D3155B4-BED6-3CA4-18E6-38BFD4BA3B20}"/>
              </a:ext>
            </a:extLst>
          </p:cNvPr>
          <p:cNvSpPr txBox="1"/>
          <p:nvPr/>
        </p:nvSpPr>
        <p:spPr>
          <a:xfrm>
            <a:off x="3092956" y="2918491"/>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pic>
        <p:nvPicPr>
          <p:cNvPr id="9" name="Audio 8">
            <a:hlinkClick r:id="" action="ppaction://media"/>
            <a:extLst>
              <a:ext uri="{FF2B5EF4-FFF2-40B4-BE49-F238E27FC236}">
                <a16:creationId xmlns:a16="http://schemas.microsoft.com/office/drawing/2014/main" id="{630522E5-7481-8BCF-7918-77A2FE6EFAAF}"/>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09924483"/>
      </p:ext>
    </p:extLst>
  </p:cSld>
  <p:clrMapOvr>
    <a:masterClrMapping/>
  </p:clrMapOvr>
  <mc:AlternateContent xmlns:mc="http://schemas.openxmlformats.org/markup-compatibility/2006" xmlns:p159="http://schemas.microsoft.com/office/powerpoint/2015/09/main">
    <mc:Choice Requires="p159">
      <p:transition spd="slow" advTm="19796">
        <p159:morph option="byObject"/>
      </p:transition>
    </mc:Choice>
    <mc:Fallback xmlns="">
      <p:transition spd="slow" advTm="19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8" grpId="0"/>
      <p:bldP spid="1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100555" y="-176462"/>
            <a:ext cx="7905800" cy="733434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349321" y="5752915"/>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083861" y="1119222"/>
            <a:ext cx="6428545"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Saturday Meal </a:t>
            </a:r>
          </a:p>
          <a:p>
            <a:pPr algn="ctr"/>
            <a:r>
              <a:rPr lang="en-US" sz="8000" dirty="0">
                <a:solidFill>
                  <a:schemeClr val="bg1"/>
                </a:solidFill>
                <a:latin typeface="Onyx" panose="04050602080702020203" pitchFamily="82" charset="0"/>
              </a:rPr>
              <a:t>Service</a:t>
            </a:r>
          </a:p>
        </p:txBody>
      </p:sp>
      <p:sp>
        <p:nvSpPr>
          <p:cNvPr id="5" name="TextBox 4">
            <a:extLst>
              <a:ext uri="{FF2B5EF4-FFF2-40B4-BE49-F238E27FC236}">
                <a16:creationId xmlns:a16="http://schemas.microsoft.com/office/drawing/2014/main" id="{E633A855-8628-AE33-6758-266B70C8E1D8}"/>
              </a:ext>
            </a:extLst>
          </p:cNvPr>
          <p:cNvSpPr txBox="1"/>
          <p:nvPr/>
        </p:nvSpPr>
        <p:spPr>
          <a:xfrm>
            <a:off x="3154491" y="2826213"/>
            <a:ext cx="5301570" cy="3108543"/>
          </a:xfrm>
          <a:prstGeom prst="rect">
            <a:avLst/>
          </a:prstGeom>
          <a:noFill/>
        </p:spPr>
        <p:txBody>
          <a:bodyPr wrap="square" rtlCol="0">
            <a:spAutoFit/>
          </a:bodyPr>
          <a:lstStyle/>
          <a:p>
            <a:r>
              <a:rPr lang="en-US" dirty="0">
                <a:solidFill>
                  <a:schemeClr val="bg1"/>
                </a:solidFill>
                <a:latin typeface="Century Gothic" panose="020B0502020202020204" pitchFamily="34" charset="0"/>
              </a:rPr>
              <a:t>Saturday Meal Service can be classified into two different programs on campus: </a:t>
            </a:r>
          </a:p>
          <a:p>
            <a:endParaRPr lang="en-US" sz="800" dirty="0">
              <a:solidFill>
                <a:schemeClr val="bg1"/>
              </a:solidFill>
              <a:latin typeface="Century Gothic" panose="020B0502020202020204" pitchFamily="34" charset="0"/>
            </a:endParaRPr>
          </a:p>
          <a:p>
            <a:pPr marL="742950" lvl="1" indent="-182880">
              <a:buFont typeface="Arial" panose="020B0604020202020204" pitchFamily="34" charset="0"/>
              <a:buChar char="•"/>
            </a:pPr>
            <a:r>
              <a:rPr lang="en-US" dirty="0">
                <a:solidFill>
                  <a:schemeClr val="bg1"/>
                </a:solidFill>
                <a:latin typeface="Century Gothic" panose="020B0502020202020204" pitchFamily="34" charset="0"/>
              </a:rPr>
              <a:t>Expanded Learning Opportunity Programs (ELOP)(CACFP-supper served)</a:t>
            </a:r>
          </a:p>
          <a:p>
            <a:pPr marL="742950" lvl="1" indent="-182880">
              <a:buFont typeface="Arial" panose="020B0604020202020204" pitchFamily="34" charset="0"/>
              <a:buChar char="•"/>
            </a:pPr>
            <a:r>
              <a:rPr kumimoji="0" lang="en-US" b="0" u="none" strike="noStrike" kern="1200" cap="none" spc="0" normalizeH="0" baseline="0" noProof="0" dirty="0">
                <a:ln>
                  <a:noFill/>
                </a:ln>
                <a:solidFill>
                  <a:schemeClr val="bg1"/>
                </a:solidFill>
                <a:effectLst/>
                <a:uLnTx/>
                <a:uFillTx/>
                <a:latin typeface="Century Gothic" panose="020B0502020202020204" pitchFamily="34" charset="0"/>
              </a:rPr>
              <a:t>Instruction</a:t>
            </a:r>
            <a:r>
              <a:rPr lang="en-US" dirty="0">
                <a:solidFill>
                  <a:schemeClr val="bg1"/>
                </a:solidFill>
                <a:latin typeface="Century Gothic" panose="020B0502020202020204" pitchFamily="34" charset="0"/>
              </a:rPr>
              <a:t>al(NSL-breakfast and lunch served)</a:t>
            </a:r>
          </a:p>
          <a:p>
            <a:endParaRPr kumimoji="0" lang="en-US" sz="800" b="0" u="none" strike="noStrike" kern="1200" cap="none" spc="0" normalizeH="0" baseline="0" noProof="0" dirty="0">
              <a:ln>
                <a:noFill/>
              </a:ln>
              <a:solidFill>
                <a:schemeClr val="bg1"/>
              </a:solidFill>
              <a:effectLst/>
              <a:uLnTx/>
              <a:uFillTx/>
              <a:latin typeface="Century Gothic" panose="020B0502020202020204" pitchFamily="34" charset="0"/>
            </a:endParaRPr>
          </a:p>
          <a:p>
            <a:r>
              <a:rPr lang="en-US" sz="1800" b="0" i="0" dirty="0">
                <a:solidFill>
                  <a:schemeClr val="bg1"/>
                </a:solidFill>
                <a:effectLst/>
                <a:latin typeface="Century Gothic" panose="020B0502020202020204" pitchFamily="34" charset="0"/>
              </a:rPr>
              <a:t>Instructional programs refer to the </a:t>
            </a:r>
            <a:r>
              <a:rPr lang="en-US" sz="1800" b="0" i="1" dirty="0">
                <a:solidFill>
                  <a:schemeClr val="bg1"/>
                </a:solidFill>
                <a:effectLst/>
                <a:latin typeface="Century Gothic" panose="020B0502020202020204" pitchFamily="34" charset="0"/>
              </a:rPr>
              <a:t>Saturday Meal Service  </a:t>
            </a:r>
            <a:r>
              <a:rPr lang="en-US" dirty="0">
                <a:solidFill>
                  <a:schemeClr val="bg1"/>
                </a:solidFill>
                <a:latin typeface="Century Gothic" panose="020B0502020202020204" pitchFamily="34" charset="0"/>
              </a:rPr>
              <a:t>t</a:t>
            </a:r>
            <a:r>
              <a:rPr lang="en-US" sz="1800" b="0" i="0" dirty="0">
                <a:solidFill>
                  <a:schemeClr val="bg1"/>
                </a:solidFill>
                <a:effectLst/>
                <a:latin typeface="Century Gothic" panose="020B0502020202020204" pitchFamily="34" charset="0"/>
              </a:rPr>
              <a:t>raining for additional information.</a:t>
            </a:r>
            <a:endParaRPr lang="en-US" dirty="0">
              <a:solidFill>
                <a:schemeClr val="bg1"/>
              </a:solidFill>
              <a:latin typeface="Century Gothic" panose="020B0502020202020204" pitchFamily="34" charset="0"/>
            </a:endParaRPr>
          </a:p>
        </p:txBody>
      </p:sp>
      <p:pic>
        <p:nvPicPr>
          <p:cNvPr id="2054" name="Picture 6" descr="Наклейка NEW PNG - AVATAN PLUS">
            <a:extLst>
              <a:ext uri="{FF2B5EF4-FFF2-40B4-BE49-F238E27FC236}">
                <a16:creationId xmlns:a16="http://schemas.microsoft.com/office/drawing/2014/main" id="{523A9F27-6A76-8AF7-24D3-FBF7E9919E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656084" y="-569342"/>
            <a:ext cx="4237784" cy="434485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509DA263-FE6C-C2EB-F67A-890A72040DD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5769786"/>
      </p:ext>
    </p:extLst>
  </p:cSld>
  <p:clrMapOvr>
    <a:masterClrMapping/>
  </p:clrMapOvr>
  <mc:AlternateContent xmlns:mc="http://schemas.openxmlformats.org/markup-compatibility/2006" xmlns:p159="http://schemas.microsoft.com/office/powerpoint/2015/09/main">
    <mc:Choice Requires="p159">
      <p:transition spd="slow" advTm="28642">
        <p159:morph option="byObject"/>
      </p:transition>
    </mc:Choice>
    <mc:Fallback xmlns="">
      <p:transition spd="slow" advTm="28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00426" y="639235"/>
            <a:ext cx="9201820" cy="1143000"/>
          </a:xfrm>
        </p:spPr>
        <p:txBody>
          <a:bodyPr>
            <a:normAutofit fontScale="90000"/>
          </a:bodyPr>
          <a:lstStyle/>
          <a:p>
            <a:r>
              <a:rPr lang="en-US" dirty="0">
                <a:solidFill>
                  <a:schemeClr val="tx2">
                    <a:lumMod val="50000"/>
                  </a:schemeClr>
                </a:solidFill>
              </a:rPr>
              <a:t>Saturday Meal Service</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54423" y="4068932"/>
            <a:ext cx="5819553" cy="2513509"/>
          </a:xfrm>
          <a:prstGeom prst="rect">
            <a:avLst/>
          </a:prstGeom>
          <a:noFill/>
        </p:spPr>
        <p:txBody>
          <a:bodyPr wrap="square" lIns="91440" tIns="45720" rIns="91440" bIns="45720" anchor="t">
            <a:spAutoFit/>
          </a:bodyPr>
          <a:lstStyle/>
          <a:p>
            <a:pPr marL="342900" marR="0" lvl="0" indent="-342900" algn="l" defTabSz="457200" rtl="0" eaLnBrk="1" fontAlgn="auto" latinLnBrk="0" hangingPunct="1">
              <a:spcAft>
                <a:spcPts val="6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Must be submitted 4-6 weeks before the start of the program.</a:t>
            </a:r>
          </a:p>
          <a:p>
            <a:pPr marL="342900" marR="0" lvl="0" indent="-342900" algn="l" defTabSz="457200" rtl="0" eaLnBrk="1" fontAlgn="auto" latinLnBrk="0" hangingPunct="1">
              <a:spcAft>
                <a:spcPts val="60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Once completed by the program administrator, form must be signed by the Area Food Services Supervisor.</a:t>
            </a:r>
            <a:endParaRPr lang="en-US" sz="2000" dirty="0">
              <a:solidFill>
                <a:schemeClr val="tx2">
                  <a:lumMod val="50000"/>
                </a:schemeClr>
              </a:solidFill>
              <a:latin typeface="Century Gothic" panose="020B0502020202020204" pitchFamily="34" charset="0"/>
            </a:endParaRPr>
          </a:p>
          <a:p>
            <a:pPr marL="342900" indent="-342900">
              <a:spcAft>
                <a:spcPts val="400"/>
              </a:spcAft>
              <a:buFont typeface="Wingdings" panose="05000000000000000000" pitchFamily="2" charset="2"/>
              <a:buChar char="Ø"/>
              <a:defRPr/>
            </a:pPr>
            <a:endPar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342900" marR="0" lvl="0" indent="-342900" algn="l" defTabSz="457200" rtl="0" eaLnBrk="1" fontAlgn="auto" latinLnBrk="0" hangingPunct="1">
              <a:spcBef>
                <a:spcPts val="0"/>
              </a:spcBef>
              <a:spcAft>
                <a:spcPts val="400"/>
              </a:spcAft>
              <a:buClrTx/>
              <a:buSzTx/>
              <a:buFont typeface="Wingdings" panose="05000000000000000000" pitchFamily="2" charset="2"/>
              <a:buChar char="Ø"/>
              <a:tabLst/>
              <a:defRPr/>
            </a:pPr>
            <a:endParaRPr lang="en-US" sz="2200" dirty="0">
              <a:solidFill>
                <a:schemeClr val="tx2">
                  <a:lumMod val="50000"/>
                </a:schemeClr>
              </a:solidFill>
              <a:latin typeface="Century Gothic" panose="020B0502020202020204" pitchFamily="34" charset="0"/>
            </a:endParaRPr>
          </a:p>
        </p:txBody>
      </p:sp>
      <p:sp>
        <p:nvSpPr>
          <p:cNvPr id="40" name="TextBox 39">
            <a:extLst>
              <a:ext uri="{FF2B5EF4-FFF2-40B4-BE49-F238E27FC236}">
                <a16:creationId xmlns:a16="http://schemas.microsoft.com/office/drawing/2014/main" id="{6C8CA4EA-14A6-4FB2-AA19-DFFDA1CDD15E}"/>
              </a:ext>
            </a:extLst>
          </p:cNvPr>
          <p:cNvSpPr txBox="1"/>
          <p:nvPr/>
        </p:nvSpPr>
        <p:spPr>
          <a:xfrm>
            <a:off x="5591562" y="2358025"/>
            <a:ext cx="6082414" cy="1446550"/>
          </a:xfrm>
          <a:prstGeom prst="rect">
            <a:avLst/>
          </a:prstGeom>
          <a:noFill/>
        </p:spPr>
        <p:txBody>
          <a:bodyPr wrap="square">
            <a:spAutoFit/>
          </a:bodyPr>
          <a:lstStyle/>
          <a:p>
            <a:pPr>
              <a:spcAft>
                <a:spcPts val="800"/>
              </a:spcAf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 </a:t>
            </a:r>
            <a:r>
              <a:rPr kumimoji="0" lang="en-US" sz="2200" b="1" i="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Request to Begin or Change Saturday Meal Service</a:t>
            </a:r>
            <a:r>
              <a:rPr kumimoji="0" lang="en-US" sz="2200" b="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 </a:t>
            </a:r>
            <a:r>
              <a:rPr kumimoji="0" lang="en-US" sz="220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form must be completed before the start of any Saturday program on site. </a:t>
            </a:r>
            <a:endParaRPr kumimoji="0" lang="en-US" sz="220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9EE48964-6779-EF68-17C6-2A5C0F29AA49}"/>
              </a:ext>
            </a:extLst>
          </p:cNvPr>
          <p:cNvSpPr/>
          <p:nvPr/>
        </p:nvSpPr>
        <p:spPr>
          <a:xfrm>
            <a:off x="492789" y="5801284"/>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667310" y="64671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0D895C-F18F-4E90-66D7-B2733F7A88D5}"/>
              </a:ext>
            </a:extLst>
          </p:cNvPr>
          <p:cNvPicPr>
            <a:picLocks noChangeAspect="1"/>
          </p:cNvPicPr>
          <p:nvPr/>
        </p:nvPicPr>
        <p:blipFill>
          <a:blip r:embed="rId5"/>
          <a:srcRect/>
          <a:stretch/>
        </p:blipFill>
        <p:spPr>
          <a:xfrm>
            <a:off x="473182" y="799665"/>
            <a:ext cx="3531106" cy="4847600"/>
          </a:xfrm>
          <a:prstGeom prst="rect">
            <a:avLst/>
          </a:prstGeom>
        </p:spPr>
      </p:pic>
      <p:sp>
        <p:nvSpPr>
          <p:cNvPr id="2" name="TextBox 1">
            <a:extLst>
              <a:ext uri="{FF2B5EF4-FFF2-40B4-BE49-F238E27FC236}">
                <a16:creationId xmlns:a16="http://schemas.microsoft.com/office/drawing/2014/main" id="{2657FFE8-D42C-F098-37A0-CA6ADD0469D5}"/>
              </a:ext>
            </a:extLst>
          </p:cNvPr>
          <p:cNvSpPr txBox="1"/>
          <p:nvPr/>
        </p:nvSpPr>
        <p:spPr>
          <a:xfrm>
            <a:off x="6058624" y="1600647"/>
            <a:ext cx="5285421" cy="369332"/>
          </a:xfrm>
          <a:prstGeom prst="rect">
            <a:avLst/>
          </a:prstGeom>
          <a:noFill/>
        </p:spPr>
        <p:txBody>
          <a:bodyPr wrap="none" rtlCol="0">
            <a:spAutoFit/>
          </a:bodyPr>
          <a:lstStyle/>
          <a:p>
            <a:r>
              <a:rPr lang="en-US" dirty="0">
                <a:solidFill>
                  <a:srgbClr val="10253F"/>
                </a:solidFill>
                <a:latin typeface="Century Gothic" panose="020B0502020202020204" pitchFamily="34" charset="0"/>
              </a:rPr>
              <a:t>For Expanded Learning Opportunity Programs</a:t>
            </a:r>
          </a:p>
        </p:txBody>
      </p:sp>
      <p:pic>
        <p:nvPicPr>
          <p:cNvPr id="3" name="Picture 6" descr="Наклейка NEW PNG - AVATAN PLUS">
            <a:extLst>
              <a:ext uri="{FF2B5EF4-FFF2-40B4-BE49-F238E27FC236}">
                <a16:creationId xmlns:a16="http://schemas.microsoft.com/office/drawing/2014/main" id="{30786910-3D99-D50E-DCD2-8DE2FF9DC77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10158" y="-174133"/>
            <a:ext cx="3032927" cy="2931413"/>
          </a:xfrm>
          <a:prstGeom prst="rect">
            <a:avLst/>
          </a:prstGeom>
          <a:noFill/>
          <a:extLst>
            <a:ext uri="{909E8E84-426E-40DD-AFC4-6F175D3DCCD1}">
              <a14:hiddenFill xmlns:a14="http://schemas.microsoft.com/office/drawing/2010/main">
                <a:solidFill>
                  <a:srgbClr val="FFFFFF"/>
                </a:solidFill>
              </a14:hiddenFill>
            </a:ext>
          </a:extLst>
        </p:spPr>
      </p:pic>
      <p:pic>
        <p:nvPicPr>
          <p:cNvPr id="29" name="Audio 28">
            <a:hlinkClick r:id="" action="ppaction://media"/>
            <a:extLst>
              <a:ext uri="{FF2B5EF4-FFF2-40B4-BE49-F238E27FC236}">
                <a16:creationId xmlns:a16="http://schemas.microsoft.com/office/drawing/2014/main" id="{80C7FEDD-9DAE-0DAD-B12D-9A20A900620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pic>
        <p:nvPicPr>
          <p:cNvPr id="30" name="Audio 29">
            <a:hlinkClick r:id="" action="ppaction://media"/>
            <a:extLst>
              <a:ext uri="{FF2B5EF4-FFF2-40B4-BE49-F238E27FC236}">
                <a16:creationId xmlns:a16="http://schemas.microsoft.com/office/drawing/2014/main" id="{76DE0223-8666-E8E0-0DAF-7D291B99D6A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6984534"/>
      </p:ext>
    </p:extLst>
  </p:cSld>
  <p:clrMapOvr>
    <a:masterClrMapping/>
  </p:clrMapOvr>
  <mc:AlternateContent xmlns:mc="http://schemas.openxmlformats.org/markup-compatibility/2006" xmlns:p159="http://schemas.microsoft.com/office/powerpoint/2015/09/main">
    <mc:Choice Requires="p159">
      <p:transition spd="slow" advTm="31329">
        <p159:morph option="byObject"/>
      </p:transition>
    </mc:Choice>
    <mc:Fallback xmlns="">
      <p:transition spd="slow" advTm="31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9"/>
                </p:tgtEl>
              </p:cMediaNode>
            </p:audio>
            <p:audio isNarration="1">
              <p:cMediaNode vol="80000" showWhenStopped="0">
                <p:cTn id="11"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A9640353-8CB6-9D57-12AE-B9A846D295DC}"/>
              </a:ext>
            </a:extLst>
          </p:cNvPr>
          <p:cNvSpPr/>
          <p:nvPr/>
        </p:nvSpPr>
        <p:spPr>
          <a:xfrm>
            <a:off x="-1623102" y="-1349334"/>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E3B8878A-12A9-EE82-76AD-F54C535B9139}"/>
              </a:ext>
            </a:extLst>
          </p:cNvPr>
          <p:cNvSpPr/>
          <p:nvPr/>
        </p:nvSpPr>
        <p:spPr>
          <a:xfrm>
            <a:off x="5776501" y="391012"/>
            <a:ext cx="6352441" cy="592080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0397" y="662060"/>
            <a:ext cx="5601330" cy="1325563"/>
          </a:xfrm>
        </p:spPr>
        <p:txBody>
          <a:bodyPr>
            <a:normAutofit/>
          </a:bodyPr>
          <a:lstStyle/>
          <a:p>
            <a:r>
              <a:rPr lang="en-US" sz="6600" dirty="0">
                <a:solidFill>
                  <a:schemeClr val="tx2">
                    <a:lumMod val="50000"/>
                  </a:schemeClr>
                </a:solidFill>
              </a:rPr>
              <a:t>ASP Training Sign in Sheet</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66863" y="2258671"/>
            <a:ext cx="4475852"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2400" dirty="0">
                <a:solidFill>
                  <a:srgbClr val="10253F"/>
                </a:solidFill>
                <a:latin typeface="Century Gothic" panose="020B0502020202020204" pitchFamily="34" charset="0"/>
              </a:rPr>
              <a:t>ASP staff must be trained prior to working the Hot Supper or Saturday </a:t>
            </a:r>
            <a:r>
              <a:rPr lang="en-US" sz="2400" dirty="0">
                <a:solidFill>
                  <a:schemeClr val="tx2">
                    <a:lumMod val="50000"/>
                  </a:schemeClr>
                </a:solidFill>
                <a:latin typeface="Century Gothic" panose="020B0502020202020204" pitchFamily="34" charset="0"/>
              </a:rPr>
              <a:t>Program </a:t>
            </a:r>
            <a:r>
              <a:rPr lang="en-US" sz="2800" dirty="0">
                <a:solidFill>
                  <a:schemeClr val="tx2">
                    <a:lumMod val="50000"/>
                  </a:schemeClr>
                </a:solidFill>
                <a:latin typeface="Century Gothic" panose="020B0502020202020204" pitchFamily="34" charset="0"/>
              </a:rPr>
              <a:t>	</a:t>
            </a:r>
            <a:endParaRPr lang="en-US" sz="2400" dirty="0">
              <a:solidFill>
                <a:srgbClr val="000000"/>
              </a:solidFill>
              <a:latin typeface="Century Gothic" panose="020B0502020202020204" pitchFamily="34" charset="0"/>
            </a:endParaRPr>
          </a:p>
        </p:txBody>
      </p:sp>
      <p:sp>
        <p:nvSpPr>
          <p:cNvPr id="35" name="Content Placeholder 2">
            <a:extLst>
              <a:ext uri="{FF2B5EF4-FFF2-40B4-BE49-F238E27FC236}">
                <a16:creationId xmlns:a16="http://schemas.microsoft.com/office/drawing/2014/main" id="{52E6A37A-4AF2-49AC-8C7B-5AEB4431093C}"/>
              </a:ext>
            </a:extLst>
          </p:cNvPr>
          <p:cNvSpPr txBox="1">
            <a:spLocks/>
          </p:cNvSpPr>
          <p:nvPr/>
        </p:nvSpPr>
        <p:spPr>
          <a:xfrm>
            <a:off x="1046960" y="3887054"/>
            <a:ext cx="4844825" cy="194132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A copy will be given to ASP staff for their records.</a:t>
            </a:r>
          </a:p>
          <a:p>
            <a:pPr lvl="1">
              <a:spcBef>
                <a:spcPts val="0"/>
              </a:spcBef>
              <a:spcAft>
                <a:spcPts val="800"/>
              </a:spcAft>
              <a:buFont typeface="Wingdings" panose="05000000000000000000" pitchFamily="2" charset="2"/>
              <a:buChar char="Ø"/>
            </a:pPr>
            <a:endParaRPr lang="en-US" sz="2400" dirty="0">
              <a:solidFill>
                <a:srgbClr val="002060"/>
              </a:solidFill>
              <a:latin typeface="Century Gothic" panose="020B0502020202020204" pitchFamily="34" charset="0"/>
            </a:endParaRPr>
          </a:p>
        </p:txBody>
      </p:sp>
      <p:pic>
        <p:nvPicPr>
          <p:cNvPr id="12" name="Picture 11" descr="A blank form with text and a picture">
            <a:extLst>
              <a:ext uri="{FF2B5EF4-FFF2-40B4-BE49-F238E27FC236}">
                <a16:creationId xmlns:a16="http://schemas.microsoft.com/office/drawing/2014/main" id="{ED8E4D18-BA11-120D-1322-510529E9505B}"/>
              </a:ext>
            </a:extLst>
          </p:cNvPr>
          <p:cNvPicPr>
            <a:picLocks noChangeAspect="1"/>
          </p:cNvPicPr>
          <p:nvPr/>
        </p:nvPicPr>
        <p:blipFill>
          <a:blip r:embed="rId6"/>
          <a:stretch>
            <a:fillRect/>
          </a:stretch>
        </p:blipFill>
        <p:spPr>
          <a:xfrm>
            <a:off x="7363598" y="1218058"/>
            <a:ext cx="3354759" cy="4330983"/>
          </a:xfrm>
          <a:prstGeom prst="rect">
            <a:avLst/>
          </a:prstGeom>
        </p:spPr>
      </p:pic>
      <p:sp>
        <p:nvSpPr>
          <p:cNvPr id="34" name="Rectangle: Rounded Corners 33">
            <a:extLst>
              <a:ext uri="{FF2B5EF4-FFF2-40B4-BE49-F238E27FC236}">
                <a16:creationId xmlns:a16="http://schemas.microsoft.com/office/drawing/2014/main" id="{FD6D504D-63C5-499D-BCE4-F119C302340C}"/>
              </a:ext>
            </a:extLst>
          </p:cNvPr>
          <p:cNvSpPr/>
          <p:nvPr/>
        </p:nvSpPr>
        <p:spPr>
          <a:xfrm>
            <a:off x="10067755" y="4948830"/>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0" name="Rectangle 29">
            <a:extLst>
              <a:ext uri="{FF2B5EF4-FFF2-40B4-BE49-F238E27FC236}">
                <a16:creationId xmlns:a16="http://schemas.microsoft.com/office/drawing/2014/main" id="{D3DFBC46-B042-4AAD-A509-5487197A5734}"/>
              </a:ext>
            </a:extLst>
          </p:cNvPr>
          <p:cNvSpPr/>
          <p:nvPr/>
        </p:nvSpPr>
        <p:spPr>
          <a:xfrm>
            <a:off x="9262865" y="2886241"/>
            <a:ext cx="810228" cy="1790675"/>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748805BA-B8E5-465C-80D6-EBDA2BBD1DD3}"/>
              </a:ext>
            </a:extLst>
          </p:cNvPr>
          <p:cNvSpPr/>
          <p:nvPr/>
        </p:nvSpPr>
        <p:spPr>
          <a:xfrm>
            <a:off x="6809397" y="2888466"/>
            <a:ext cx="920350" cy="645480"/>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rgbClr val="002060"/>
                </a:solidFill>
              </a:rPr>
              <a:t>1</a:t>
            </a:r>
            <a:r>
              <a:rPr lang="en-US" sz="1200" b="1" baseline="30000" dirty="0">
                <a:solidFill>
                  <a:srgbClr val="002060"/>
                </a:solidFill>
              </a:rPr>
              <a:t>st</a:t>
            </a:r>
            <a:r>
              <a:rPr lang="en-US" sz="1200" b="1" dirty="0">
                <a:solidFill>
                  <a:srgbClr val="002060"/>
                </a:solidFill>
              </a:rPr>
              <a:t> day of school is August 12</a:t>
            </a:r>
            <a:r>
              <a:rPr lang="en-US" sz="1200" b="1" baseline="30000" dirty="0">
                <a:solidFill>
                  <a:srgbClr val="002060"/>
                </a:solidFill>
              </a:rPr>
              <a:t>th</a:t>
            </a:r>
            <a:endParaRPr lang="en-US" sz="1200" b="1" dirty="0">
              <a:solidFill>
                <a:srgbClr val="002060"/>
              </a:solidFill>
            </a:endParaRP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9759350" y="4676916"/>
            <a:ext cx="325221"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2" name="Flowchart: Connector 1">
            <a:extLst>
              <a:ext uri="{FF2B5EF4-FFF2-40B4-BE49-F238E27FC236}">
                <a16:creationId xmlns:a16="http://schemas.microsoft.com/office/drawing/2014/main" id="{4E5027FA-1DE3-8D38-321C-37ACCB9C8A1C}"/>
              </a:ext>
            </a:extLst>
          </p:cNvPr>
          <p:cNvSpPr/>
          <p:nvPr/>
        </p:nvSpPr>
        <p:spPr>
          <a:xfrm>
            <a:off x="11142578" y="443845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DDF2BB6-BF18-7AAC-F63E-4F05AD3EE247}"/>
              </a:ext>
            </a:extLst>
          </p:cNvPr>
          <p:cNvSpPr/>
          <p:nvPr/>
        </p:nvSpPr>
        <p:spPr>
          <a:xfrm>
            <a:off x="11156067" y="569356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udio 22">
            <a:hlinkClick r:id="" action="ppaction://media"/>
            <a:extLst>
              <a:ext uri="{FF2B5EF4-FFF2-40B4-BE49-F238E27FC236}">
                <a16:creationId xmlns:a16="http://schemas.microsoft.com/office/drawing/2014/main" id="{C804A8C1-70BC-B19C-DFA2-AF9C1C87011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5962850"/>
      </p:ext>
    </p:extLst>
  </p:cSld>
  <p:clrMapOvr>
    <a:masterClrMapping/>
  </p:clrMapOvr>
  <mc:AlternateContent xmlns:mc="http://schemas.openxmlformats.org/markup-compatibility/2006" xmlns:p159="http://schemas.microsoft.com/office/powerpoint/2015/09/main">
    <mc:Choice Requires="p159">
      <p:transition spd="slow" advTm="31850">
        <p159:morph option="byObject"/>
      </p:transition>
    </mc:Choice>
    <mc:Fallback xmlns="">
      <p:transition spd="slow" advTm="31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3"/>
                </p:tgtEl>
              </p:cMediaNode>
            </p:audio>
          </p:childTnLst>
        </p:cTn>
      </p:par>
    </p:tnLst>
    <p:bldLst>
      <p:bldP spid="34"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450396-37A1-8C50-B7F6-124AD301BEF3}"/>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BE869845-F090-47E1-4DD7-8ECB12860948}"/>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44873" y="697149"/>
            <a:ext cx="4853473" cy="1143000"/>
          </a:xfrm>
        </p:spPr>
        <p:txBody>
          <a:bodyPr>
            <a:noAutofit/>
          </a:bodyPr>
          <a:lstStyle/>
          <a:p>
            <a:pPr algn="l"/>
            <a:r>
              <a:rPr lang="en-US" dirty="0">
                <a:solidFill>
                  <a:schemeClr val="tx2">
                    <a:lumMod val="50000"/>
                  </a:schemeClr>
                </a:solidFill>
              </a:rPr>
              <a:t>Saturday Meal Service Checklist</a:t>
            </a:r>
          </a:p>
        </p:txBody>
      </p:sp>
      <p:sp>
        <p:nvSpPr>
          <p:cNvPr id="5" name="Flowchart: Connector 4">
            <a:extLst>
              <a:ext uri="{FF2B5EF4-FFF2-40B4-BE49-F238E27FC236}">
                <a16:creationId xmlns:a16="http://schemas.microsoft.com/office/drawing/2014/main" id="{8A228334-236D-7D77-39A8-494E85F24C84}"/>
              </a:ext>
            </a:extLst>
          </p:cNvPr>
          <p:cNvSpPr/>
          <p:nvPr/>
        </p:nvSpPr>
        <p:spPr>
          <a:xfrm>
            <a:off x="10544718" y="571850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8EE7DBF5-B66E-6B65-0682-CD6F86E668F4}"/>
              </a:ext>
            </a:extLst>
          </p:cNvPr>
          <p:cNvSpPr/>
          <p:nvPr/>
        </p:nvSpPr>
        <p:spPr>
          <a:xfrm>
            <a:off x="10098282" y="640673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Content Placeholder 3">
            <a:extLst>
              <a:ext uri="{FF2B5EF4-FFF2-40B4-BE49-F238E27FC236}">
                <a16:creationId xmlns:a16="http://schemas.microsoft.com/office/drawing/2014/main" id="{249FCB5B-034B-5681-F61C-39A8B890FEE6}"/>
              </a:ext>
            </a:extLst>
          </p:cNvPr>
          <p:cNvPicPr>
            <a:picLocks noGrp="1" noChangeAspect="1"/>
          </p:cNvPicPr>
          <p:nvPr>
            <p:ph idx="1"/>
          </p:nvPr>
        </p:nvPicPr>
        <p:blipFill>
          <a:blip r:embed="rId5"/>
          <a:srcRect t="31" b="31"/>
          <a:stretch/>
        </p:blipFill>
        <p:spPr>
          <a:xfrm>
            <a:off x="7479481" y="561850"/>
            <a:ext cx="3881891" cy="5031433"/>
          </a:xfrm>
          <a:prstGeom prst="rect">
            <a:avLst/>
          </a:prstGeom>
          <a:ln w="28575">
            <a:noFill/>
          </a:ln>
        </p:spPr>
      </p:pic>
      <p:sp>
        <p:nvSpPr>
          <p:cNvPr id="11" name="TextBox 10">
            <a:extLst>
              <a:ext uri="{FF2B5EF4-FFF2-40B4-BE49-F238E27FC236}">
                <a16:creationId xmlns:a16="http://schemas.microsoft.com/office/drawing/2014/main" id="{A73225C6-4626-D7E2-75B2-F185C59FF763}"/>
              </a:ext>
            </a:extLst>
          </p:cNvPr>
          <p:cNvSpPr txBox="1"/>
          <p:nvPr/>
        </p:nvSpPr>
        <p:spPr>
          <a:xfrm>
            <a:off x="341473" y="2744531"/>
            <a:ext cx="5740009" cy="3416320"/>
          </a:xfrm>
          <a:prstGeom prst="rect">
            <a:avLst/>
          </a:prstGeom>
          <a:noFill/>
        </p:spPr>
        <p:txBody>
          <a:bodyPr wrap="square" rtlCol="0">
            <a:spAutoFit/>
          </a:bodyPr>
          <a:lstStyle/>
          <a:p>
            <a:r>
              <a:rPr lang="en-US" sz="2400" dirty="0">
                <a:solidFill>
                  <a:srgbClr val="10253F"/>
                </a:solidFill>
                <a:latin typeface="Century Gothic" panose="020B0502020202020204" pitchFamily="34" charset="0"/>
              </a:rPr>
              <a:t>The Saturday Meal Service Checklist is used to ensure Saturday meals are served in compliance to CDE guidelines. </a:t>
            </a:r>
          </a:p>
          <a:p>
            <a:pPr marL="800100" lvl="1" indent="-274320">
              <a:buFont typeface="Arial" panose="020B0604020202020204" pitchFamily="34" charset="0"/>
              <a:buChar char="•"/>
            </a:pPr>
            <a:r>
              <a:rPr lang="en-US" sz="2400" dirty="0">
                <a:solidFill>
                  <a:srgbClr val="10253F"/>
                </a:solidFill>
                <a:latin typeface="Century Gothic" panose="020B0502020202020204" pitchFamily="34" charset="0"/>
              </a:rPr>
              <a:t>Check list must be completed within the first 4 weeks of the Saturday program by the Saturday program administration.</a:t>
            </a:r>
          </a:p>
        </p:txBody>
      </p:sp>
      <p:pic>
        <p:nvPicPr>
          <p:cNvPr id="6" name="Picture 6" descr="Наклейка NEW PNG - AVATAN PLUS">
            <a:extLst>
              <a:ext uri="{FF2B5EF4-FFF2-40B4-BE49-F238E27FC236}">
                <a16:creationId xmlns:a16="http://schemas.microsoft.com/office/drawing/2014/main" id="{BDE6EB51-B9D7-C63E-0507-12D967A8FB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5400000">
            <a:off x="9674840" y="-400110"/>
            <a:ext cx="2872173" cy="2931413"/>
          </a:xfrm>
          <a:prstGeom prst="rect">
            <a:avLst/>
          </a:prstGeom>
          <a:noFill/>
          <a:extLst>
            <a:ext uri="{909E8E84-426E-40DD-AFC4-6F175D3DCCD1}">
              <a14:hiddenFill xmlns:a14="http://schemas.microsoft.com/office/drawing/2010/main">
                <a:solidFill>
                  <a:srgbClr val="FFFFFF"/>
                </a:solidFill>
              </a14:hiddenFill>
            </a:ext>
          </a:extLst>
        </p:spPr>
      </p:pic>
      <p:pic>
        <p:nvPicPr>
          <p:cNvPr id="16" name="Audio 15">
            <a:hlinkClick r:id="" action="ppaction://media"/>
            <a:extLst>
              <a:ext uri="{FF2B5EF4-FFF2-40B4-BE49-F238E27FC236}">
                <a16:creationId xmlns:a16="http://schemas.microsoft.com/office/drawing/2014/main" id="{EB2D42AF-98B9-F400-731D-C9B9A0D1F50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4890470"/>
      </p:ext>
    </p:extLst>
  </p:cSld>
  <p:clrMapOvr>
    <a:masterClrMapping/>
  </p:clrMapOvr>
  <mc:AlternateContent xmlns:mc="http://schemas.openxmlformats.org/markup-compatibility/2006" xmlns:p159="http://schemas.microsoft.com/office/powerpoint/2015/09/main">
    <mc:Choice Requires="p159">
      <p:transition spd="slow" advTm="20518">
        <p159:morph option="byObject"/>
      </p:transition>
    </mc:Choice>
    <mc:Fallback xmlns="">
      <p:transition spd="slow" advTm="205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FBF2-09F7-8F92-ED8D-887F7DEA7527}"/>
              </a:ext>
            </a:extLst>
          </p:cNvPr>
          <p:cNvSpPr/>
          <p:nvPr/>
        </p:nvSpPr>
        <p:spPr>
          <a:xfrm>
            <a:off x="4961299" y="1869"/>
            <a:ext cx="726781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F9B3DA8-B971-9410-65C4-B2507FB4D25E}"/>
              </a:ext>
            </a:extLst>
          </p:cNvPr>
          <p:cNvGrpSpPr/>
          <p:nvPr/>
        </p:nvGrpSpPr>
        <p:grpSpPr>
          <a:xfrm>
            <a:off x="5401135" y="3128142"/>
            <a:ext cx="2420927" cy="3727989"/>
            <a:chOff x="9736606" y="-3105"/>
            <a:chExt cx="2420927" cy="3727989"/>
          </a:xfrm>
        </p:grpSpPr>
        <p:pic>
          <p:nvPicPr>
            <p:cNvPr id="56" name="Picture 55">
              <a:extLst>
                <a:ext uri="{FF2B5EF4-FFF2-40B4-BE49-F238E27FC236}">
                  <a16:creationId xmlns:a16="http://schemas.microsoft.com/office/drawing/2014/main" id="{F7EAD655-E298-472A-A3B5-8E6B6338B945}"/>
                </a:ext>
              </a:extLst>
            </p:cNvPr>
            <p:cNvPicPr>
              <a:picLocks noChangeAspect="1"/>
            </p:cNvPicPr>
            <p:nvPr/>
          </p:nvPicPr>
          <p:blipFill>
            <a:blip r:embed="rId6"/>
            <a:srcRect/>
            <a:stretch/>
          </p:blipFill>
          <p:spPr>
            <a:xfrm>
              <a:off x="10021953" y="278210"/>
              <a:ext cx="1933054" cy="2501013"/>
            </a:xfrm>
            <a:prstGeom prst="rect">
              <a:avLst/>
            </a:prstGeom>
            <a:ln w="9525">
              <a:noFill/>
            </a:ln>
          </p:spPr>
        </p:pic>
        <p:sp>
          <p:nvSpPr>
            <p:cNvPr id="57" name="Rectangle 56">
              <a:extLst>
                <a:ext uri="{FF2B5EF4-FFF2-40B4-BE49-F238E27FC236}">
                  <a16:creationId xmlns:a16="http://schemas.microsoft.com/office/drawing/2014/main" id="{74D97889-C4E1-4CFD-B607-89B7A0C9CD49}"/>
                </a:ext>
              </a:extLst>
            </p:cNvPr>
            <p:cNvSpPr/>
            <p:nvPr/>
          </p:nvSpPr>
          <p:spPr>
            <a:xfrm>
              <a:off x="9841032" y="2801554"/>
              <a:ext cx="2316501" cy="923330"/>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Program Attendance Rosters</a:t>
              </a:r>
            </a:p>
          </p:txBody>
        </p:sp>
        <p:sp>
          <p:nvSpPr>
            <p:cNvPr id="58" name="TextBox 57">
              <a:extLst>
                <a:ext uri="{FF2B5EF4-FFF2-40B4-BE49-F238E27FC236}">
                  <a16:creationId xmlns:a16="http://schemas.microsoft.com/office/drawing/2014/main" id="{233A6220-A17E-4330-A684-A386D56889B2}"/>
                </a:ext>
              </a:extLst>
            </p:cNvPr>
            <p:cNvSpPr txBox="1"/>
            <p:nvPr/>
          </p:nvSpPr>
          <p:spPr>
            <a:xfrm>
              <a:off x="9736606" y="-3105"/>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3</a:t>
              </a:r>
            </a:p>
          </p:txBody>
        </p:sp>
      </p:grpSp>
      <p:sp>
        <p:nvSpPr>
          <p:cNvPr id="109" name="Title 3">
            <a:extLst>
              <a:ext uri="{FF2B5EF4-FFF2-40B4-BE49-F238E27FC236}">
                <a16:creationId xmlns:a16="http://schemas.microsoft.com/office/drawing/2014/main" id="{2631B344-160A-4311-92AC-A281A65B99B2}"/>
              </a:ext>
            </a:extLst>
          </p:cNvPr>
          <p:cNvSpPr>
            <a:spLocks noGrp="1"/>
          </p:cNvSpPr>
          <p:nvPr>
            <p:ph type="title"/>
          </p:nvPr>
        </p:nvSpPr>
        <p:spPr>
          <a:xfrm>
            <a:off x="44999" y="1386719"/>
            <a:ext cx="4973381" cy="4413537"/>
          </a:xfrm>
        </p:spPr>
        <p:txBody>
          <a:bodyPr>
            <a:noAutofit/>
          </a:bodyPr>
          <a:lstStyle/>
          <a:p>
            <a:pPr>
              <a:lnSpc>
                <a:spcPct val="70000"/>
              </a:lnSpc>
            </a:pPr>
            <a:r>
              <a:rPr lang="en-US" sz="8800" dirty="0">
                <a:solidFill>
                  <a:srgbClr val="EAEAEA"/>
                </a:solidFill>
              </a:rPr>
              <a:t>Saturday</a:t>
            </a:r>
            <a:br>
              <a:rPr lang="en-US" sz="8800" dirty="0">
                <a:solidFill>
                  <a:srgbClr val="EAEAEA"/>
                </a:solidFill>
              </a:rPr>
            </a:br>
            <a:r>
              <a:rPr lang="en-US" sz="8800" dirty="0">
                <a:solidFill>
                  <a:srgbClr val="EAEAEA"/>
                </a:solidFill>
              </a:rPr>
              <a:t>Meal Service</a:t>
            </a:r>
            <a:br>
              <a:rPr lang="en-US" sz="8800" dirty="0">
                <a:solidFill>
                  <a:srgbClr val="EAEAEA"/>
                </a:solidFill>
              </a:rPr>
            </a:br>
            <a:r>
              <a:rPr lang="en-US" sz="8800" dirty="0">
                <a:solidFill>
                  <a:srgbClr val="EAEAEA"/>
                </a:solidFill>
              </a:rPr>
              <a:t>Daily Forms</a:t>
            </a:r>
          </a:p>
        </p:txBody>
      </p:sp>
      <p:sp>
        <p:nvSpPr>
          <p:cNvPr id="20" name="Flowchart: Connector 19">
            <a:extLst>
              <a:ext uri="{FF2B5EF4-FFF2-40B4-BE49-F238E27FC236}">
                <a16:creationId xmlns:a16="http://schemas.microsoft.com/office/drawing/2014/main" id="{BA0F1F9D-F0FD-560D-BC6B-5C08CDA502F7}"/>
              </a:ext>
            </a:extLst>
          </p:cNvPr>
          <p:cNvSpPr/>
          <p:nvPr/>
        </p:nvSpPr>
        <p:spPr>
          <a:xfrm>
            <a:off x="4314569" y="5724926"/>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EB3AEF25-63E5-3DB2-2437-0ED58569D3AD}"/>
              </a:ext>
            </a:extLst>
          </p:cNvPr>
          <p:cNvSpPr/>
          <p:nvPr/>
        </p:nvSpPr>
        <p:spPr>
          <a:xfrm>
            <a:off x="3874953" y="64175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74D3147-A3DC-5A8A-BA95-18F4F7A743F0}"/>
              </a:ext>
            </a:extLst>
          </p:cNvPr>
          <p:cNvGrpSpPr/>
          <p:nvPr/>
        </p:nvGrpSpPr>
        <p:grpSpPr>
          <a:xfrm>
            <a:off x="5049165" y="110302"/>
            <a:ext cx="2923882" cy="2921128"/>
            <a:chOff x="4955214" y="768344"/>
            <a:chExt cx="2923882" cy="2921128"/>
          </a:xfrm>
        </p:grpSpPr>
        <p:sp>
          <p:nvSpPr>
            <p:cNvPr id="30" name="Rectangle 29">
              <a:extLst>
                <a:ext uri="{FF2B5EF4-FFF2-40B4-BE49-F238E27FC236}">
                  <a16:creationId xmlns:a16="http://schemas.microsoft.com/office/drawing/2014/main" id="{41C4CDF5-42D8-4BCD-99FC-F850BCD319EE}"/>
                </a:ext>
              </a:extLst>
            </p:cNvPr>
            <p:cNvSpPr/>
            <p:nvPr/>
          </p:nvSpPr>
          <p:spPr>
            <a:xfrm>
              <a:off x="5400807" y="3043141"/>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Daily Transport Record</a:t>
              </a:r>
            </a:p>
          </p:txBody>
        </p:sp>
        <p:pic>
          <p:nvPicPr>
            <p:cNvPr id="4" name="Picture 3">
              <a:extLst>
                <a:ext uri="{FF2B5EF4-FFF2-40B4-BE49-F238E27FC236}">
                  <a16:creationId xmlns:a16="http://schemas.microsoft.com/office/drawing/2014/main" id="{5B13CC63-E63B-903D-6039-CD61D2C761A5}"/>
                </a:ext>
              </a:extLst>
            </p:cNvPr>
            <p:cNvPicPr>
              <a:picLocks noChangeAspect="1"/>
            </p:cNvPicPr>
            <p:nvPr/>
          </p:nvPicPr>
          <p:blipFill>
            <a:blip r:embed="rId7"/>
            <a:srcRect/>
            <a:stretch/>
          </p:blipFill>
          <p:spPr>
            <a:xfrm>
              <a:off x="5162776" y="1030873"/>
              <a:ext cx="2716320" cy="1987936"/>
            </a:xfrm>
            <a:prstGeom prst="rect">
              <a:avLst/>
            </a:prstGeom>
          </p:spPr>
        </p:pic>
        <p:sp>
          <p:nvSpPr>
            <p:cNvPr id="38" name="TextBox 37">
              <a:extLst>
                <a:ext uri="{FF2B5EF4-FFF2-40B4-BE49-F238E27FC236}">
                  <a16:creationId xmlns:a16="http://schemas.microsoft.com/office/drawing/2014/main" id="{AEA53967-8755-484E-9DE9-83AD2E50909B}"/>
                </a:ext>
              </a:extLst>
            </p:cNvPr>
            <p:cNvSpPr txBox="1"/>
            <p:nvPr/>
          </p:nvSpPr>
          <p:spPr>
            <a:xfrm>
              <a:off x="4955214" y="768344"/>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1</a:t>
              </a:r>
            </a:p>
          </p:txBody>
        </p:sp>
      </p:grpSp>
      <p:grpSp>
        <p:nvGrpSpPr>
          <p:cNvPr id="24" name="Group 23">
            <a:extLst>
              <a:ext uri="{FF2B5EF4-FFF2-40B4-BE49-F238E27FC236}">
                <a16:creationId xmlns:a16="http://schemas.microsoft.com/office/drawing/2014/main" id="{1952FD6E-ADCE-7D49-CAF5-8BA4640006AE}"/>
              </a:ext>
            </a:extLst>
          </p:cNvPr>
          <p:cNvGrpSpPr/>
          <p:nvPr/>
        </p:nvGrpSpPr>
        <p:grpSpPr>
          <a:xfrm>
            <a:off x="8931610" y="51534"/>
            <a:ext cx="2435321" cy="3447052"/>
            <a:chOff x="7160790" y="370318"/>
            <a:chExt cx="2435321" cy="3447052"/>
          </a:xfrm>
        </p:grpSpPr>
        <p:sp>
          <p:nvSpPr>
            <p:cNvPr id="48" name="Rectangle 47">
              <a:extLst>
                <a:ext uri="{FF2B5EF4-FFF2-40B4-BE49-F238E27FC236}">
                  <a16:creationId xmlns:a16="http://schemas.microsoft.com/office/drawing/2014/main" id="{1093DF29-B712-4EAA-B1B1-D4ECE3598651}"/>
                </a:ext>
              </a:extLst>
            </p:cNvPr>
            <p:cNvSpPr/>
            <p:nvPr/>
          </p:nvSpPr>
          <p:spPr>
            <a:xfrm>
              <a:off x="7279610" y="3171039"/>
              <a:ext cx="2316501" cy="646331"/>
            </a:xfrm>
            <a:prstGeom prst="rect">
              <a:avLst/>
            </a:prstGeom>
          </p:spPr>
          <p:txBody>
            <a:bodyPr wrap="square">
              <a:spAutoFit/>
            </a:bodyPr>
            <a:lstStyle/>
            <a:p>
              <a:pPr algn="ctr"/>
              <a:r>
                <a:rPr lang="en-US" b="1" dirty="0">
                  <a:solidFill>
                    <a:srgbClr val="EAEAEA"/>
                  </a:solidFill>
                  <a:latin typeface="Century Gothic" panose="020B0502020202020204" pitchFamily="34" charset="0"/>
                </a:rPr>
                <a:t>Saturday Service Meal Count Report</a:t>
              </a:r>
            </a:p>
          </p:txBody>
        </p:sp>
        <p:pic>
          <p:nvPicPr>
            <p:cNvPr id="6" name="Picture 5">
              <a:extLst>
                <a:ext uri="{FF2B5EF4-FFF2-40B4-BE49-F238E27FC236}">
                  <a16:creationId xmlns:a16="http://schemas.microsoft.com/office/drawing/2014/main" id="{94E24520-BAA3-4BF8-F767-C5F943C20F71}"/>
                </a:ext>
              </a:extLst>
            </p:cNvPr>
            <p:cNvPicPr>
              <a:picLocks noChangeAspect="1"/>
            </p:cNvPicPr>
            <p:nvPr/>
          </p:nvPicPr>
          <p:blipFill>
            <a:blip r:embed="rId8"/>
            <a:srcRect/>
            <a:stretch/>
          </p:blipFill>
          <p:spPr>
            <a:xfrm>
              <a:off x="7463352" y="622806"/>
              <a:ext cx="1949018" cy="2542327"/>
            </a:xfrm>
            <a:prstGeom prst="rect">
              <a:avLst/>
            </a:prstGeom>
          </p:spPr>
        </p:pic>
        <p:sp>
          <p:nvSpPr>
            <p:cNvPr id="50" name="TextBox 49">
              <a:extLst>
                <a:ext uri="{FF2B5EF4-FFF2-40B4-BE49-F238E27FC236}">
                  <a16:creationId xmlns:a16="http://schemas.microsoft.com/office/drawing/2014/main" id="{8127B6C9-134B-4796-9F4F-6BA3B6BFED90}"/>
                </a:ext>
              </a:extLst>
            </p:cNvPr>
            <p:cNvSpPr txBox="1"/>
            <p:nvPr/>
          </p:nvSpPr>
          <p:spPr>
            <a:xfrm>
              <a:off x="7160790" y="370318"/>
              <a:ext cx="527950" cy="562630"/>
            </a:xfrm>
            <a:prstGeom prst="ellipse">
              <a:avLst/>
            </a:prstGeom>
            <a:solidFill>
              <a:srgbClr val="FFAE0D"/>
            </a:solidFill>
          </p:spPr>
          <p:txBody>
            <a:bodyPr wrap="square" rtlCol="0">
              <a:spAutoFit/>
            </a:bodyPr>
            <a:lstStyle/>
            <a:p>
              <a:pPr algn="ctr"/>
              <a:r>
                <a:rPr lang="en-US" sz="2000" b="1" dirty="0">
                  <a:solidFill>
                    <a:schemeClr val="tx2">
                      <a:lumMod val="50000"/>
                    </a:schemeClr>
                  </a:solidFill>
                </a:rPr>
                <a:t>2</a:t>
              </a:r>
            </a:p>
          </p:txBody>
        </p:sp>
      </p:grpSp>
      <p:pic>
        <p:nvPicPr>
          <p:cNvPr id="13" name="Audio 12">
            <a:hlinkClick r:id="" action="ppaction://media"/>
            <a:extLst>
              <a:ext uri="{FF2B5EF4-FFF2-40B4-BE49-F238E27FC236}">
                <a16:creationId xmlns:a16="http://schemas.microsoft.com/office/drawing/2014/main" id="{F0B9C31B-E1E3-BCA0-8BAB-4122697F96B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763213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478">
        <p159:morph option="byObject"/>
      </p:transition>
    </mc:Choice>
    <mc:Fallback xmlns="">
      <p:transition spd="slow" advTm="20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909A11FC-A456-EB3B-8F03-541069509916}"/>
              </a:ext>
            </a:extLst>
          </p:cNvPr>
          <p:cNvSpPr/>
          <p:nvPr/>
        </p:nvSpPr>
        <p:spPr>
          <a:xfrm>
            <a:off x="6145368"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close-up of a document&#10;&#10;Description automatically generated">
            <a:extLst>
              <a:ext uri="{FF2B5EF4-FFF2-40B4-BE49-F238E27FC236}">
                <a16:creationId xmlns:a16="http://schemas.microsoft.com/office/drawing/2014/main" id="{FE4EFDC0-70CC-3F6B-6FA7-EF320629F1F9}"/>
              </a:ext>
            </a:extLst>
          </p:cNvPr>
          <p:cNvPicPr>
            <a:picLocks noChangeAspect="1"/>
          </p:cNvPicPr>
          <p:nvPr/>
        </p:nvPicPr>
        <p:blipFill>
          <a:blip r:embed="rId5"/>
          <a:stretch>
            <a:fillRect/>
          </a:stretch>
        </p:blipFill>
        <p:spPr>
          <a:xfrm>
            <a:off x="6782708" y="1584377"/>
            <a:ext cx="5040992" cy="3689245"/>
          </a:xfrm>
          <a:prstGeom prst="rect">
            <a:avLst/>
          </a:prstGeom>
        </p:spPr>
      </p:pic>
      <p:sp>
        <p:nvSpPr>
          <p:cNvPr id="7" name="Flowchart: Connector 6">
            <a:extLst>
              <a:ext uri="{FF2B5EF4-FFF2-40B4-BE49-F238E27FC236}">
                <a16:creationId xmlns:a16="http://schemas.microsoft.com/office/drawing/2014/main" id="{913429FC-9EF8-6DD3-0196-6EF8B72F4E6F}"/>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CFBAD-4379-1BE1-5EDE-AFDE021CCFE4}"/>
              </a:ext>
            </a:extLst>
          </p:cNvPr>
          <p:cNvSpPr>
            <a:spLocks noGrp="1"/>
          </p:cNvSpPr>
          <p:nvPr>
            <p:ph type="title"/>
          </p:nvPr>
        </p:nvSpPr>
        <p:spPr>
          <a:xfrm>
            <a:off x="-395227" y="596900"/>
            <a:ext cx="5487927" cy="1143000"/>
          </a:xfrm>
        </p:spPr>
        <p:txBody>
          <a:bodyPr/>
          <a:lstStyle/>
          <a:p>
            <a:r>
              <a:rPr lang="en-US" dirty="0">
                <a:solidFill>
                  <a:srgbClr val="10253F"/>
                </a:solidFill>
              </a:rPr>
              <a:t>Saturday Daily Transport Record</a:t>
            </a:r>
          </a:p>
        </p:txBody>
      </p:sp>
      <p:pic>
        <p:nvPicPr>
          <p:cNvPr id="8" name="Picture 6" descr="Наклейка NEW PNG - AVATAN PLUS">
            <a:extLst>
              <a:ext uri="{FF2B5EF4-FFF2-40B4-BE49-F238E27FC236}">
                <a16:creationId xmlns:a16="http://schemas.microsoft.com/office/drawing/2014/main" id="{8189E0A7-FAE7-C732-A205-B074054277F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5400000">
            <a:off x="9369591" y="-474119"/>
            <a:ext cx="3068176" cy="3285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CC6E68-6431-D9FB-71B7-0730AFD158A2}"/>
              </a:ext>
            </a:extLst>
          </p:cNvPr>
          <p:cNvSpPr txBox="1"/>
          <p:nvPr/>
        </p:nvSpPr>
        <p:spPr>
          <a:xfrm>
            <a:off x="159103" y="2505669"/>
            <a:ext cx="5517775" cy="923330"/>
          </a:xfrm>
          <a:prstGeom prst="rect">
            <a:avLst/>
          </a:prstGeom>
          <a:noFill/>
        </p:spPr>
        <p:txBody>
          <a:bodyPr wrap="square" rtlCol="0">
            <a:spAutoFit/>
          </a:bodyPr>
          <a:lstStyle/>
          <a:p>
            <a:r>
              <a:rPr lang="en-US" dirty="0">
                <a:solidFill>
                  <a:srgbClr val="10253F"/>
                </a:solidFill>
                <a:latin typeface="Century Gothic" panose="020B0502020202020204" pitchFamily="34" charset="0"/>
              </a:rPr>
              <a:t>The </a:t>
            </a:r>
            <a:r>
              <a:rPr lang="en-US" i="1" dirty="0">
                <a:solidFill>
                  <a:srgbClr val="10253F"/>
                </a:solidFill>
                <a:latin typeface="Century Gothic" panose="020B0502020202020204" pitchFamily="34" charset="0"/>
              </a:rPr>
              <a:t>Saturday Meal Service Daily Transport Record</a:t>
            </a:r>
            <a:r>
              <a:rPr lang="en-US" dirty="0">
                <a:solidFill>
                  <a:srgbClr val="10253F"/>
                </a:solidFill>
                <a:latin typeface="Century Gothic" panose="020B0502020202020204" pitchFamily="34" charset="0"/>
              </a:rPr>
              <a:t> varies from the traditional transport record.</a:t>
            </a:r>
          </a:p>
        </p:txBody>
      </p:sp>
      <p:grpSp>
        <p:nvGrpSpPr>
          <p:cNvPr id="12" name="Group 11">
            <a:extLst>
              <a:ext uri="{FF2B5EF4-FFF2-40B4-BE49-F238E27FC236}">
                <a16:creationId xmlns:a16="http://schemas.microsoft.com/office/drawing/2014/main" id="{BA9ACAE5-0670-FD8D-3DB5-72F0F847220C}"/>
              </a:ext>
            </a:extLst>
          </p:cNvPr>
          <p:cNvGrpSpPr/>
          <p:nvPr/>
        </p:nvGrpSpPr>
        <p:grpSpPr>
          <a:xfrm>
            <a:off x="368300" y="2702488"/>
            <a:ext cx="10513060" cy="2409011"/>
            <a:chOff x="368300" y="2702488"/>
            <a:chExt cx="10513060" cy="2409011"/>
          </a:xfrm>
        </p:grpSpPr>
        <p:sp>
          <p:nvSpPr>
            <p:cNvPr id="4" name="TextBox 3">
              <a:extLst>
                <a:ext uri="{FF2B5EF4-FFF2-40B4-BE49-F238E27FC236}">
                  <a16:creationId xmlns:a16="http://schemas.microsoft.com/office/drawing/2014/main" id="{AB49BC89-90C6-41D9-1404-68BAF0954F2A}"/>
                </a:ext>
              </a:extLst>
            </p:cNvPr>
            <p:cNvSpPr txBox="1"/>
            <p:nvPr/>
          </p:nvSpPr>
          <p:spPr>
            <a:xfrm>
              <a:off x="368300" y="3634171"/>
              <a:ext cx="4786662" cy="1477328"/>
            </a:xfrm>
            <a:prstGeom prst="rect">
              <a:avLst/>
            </a:prstGeom>
            <a:noFill/>
          </p:spPr>
          <p:txBody>
            <a:bodyPr wrap="square" rtlCol="0">
              <a:spAutoFit/>
            </a:bodyPr>
            <a:lstStyle/>
            <a:p>
              <a:r>
                <a:rPr lang="en-US" dirty="0">
                  <a:solidFill>
                    <a:srgbClr val="10253F"/>
                  </a:solidFill>
                  <a:latin typeface="Century Gothic" panose="020B0502020202020204" pitchFamily="34" charset="0"/>
                </a:rPr>
                <a:t>Saturday program staff are required to temp all perishable menu items before and after each meal service, record the temperature on the transport record, initial, then sign.</a:t>
              </a:r>
            </a:p>
          </p:txBody>
        </p:sp>
        <p:cxnSp>
          <p:nvCxnSpPr>
            <p:cNvPr id="10" name="Straight Arrow Connector 9">
              <a:extLst>
                <a:ext uri="{FF2B5EF4-FFF2-40B4-BE49-F238E27FC236}">
                  <a16:creationId xmlns:a16="http://schemas.microsoft.com/office/drawing/2014/main" id="{8076921B-9AD5-2D27-53EC-9E13E4772B57}"/>
                </a:ext>
              </a:extLst>
            </p:cNvPr>
            <p:cNvCxnSpPr/>
            <p:nvPr/>
          </p:nvCxnSpPr>
          <p:spPr>
            <a:xfrm flipV="1">
              <a:off x="5265683" y="3428999"/>
              <a:ext cx="4240924" cy="791023"/>
            </a:xfrm>
            <a:prstGeom prst="straightConnector1">
              <a:avLst/>
            </a:prstGeom>
            <a:ln w="57150">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2AA3EF05-2A73-E822-7A5A-A6DABB877374}"/>
                </a:ext>
              </a:extLst>
            </p:cNvPr>
            <p:cNvSpPr/>
            <p:nvPr/>
          </p:nvSpPr>
          <p:spPr>
            <a:xfrm>
              <a:off x="9506607" y="2702488"/>
              <a:ext cx="1374753" cy="1256864"/>
            </a:xfrm>
            <a:prstGeom prst="rect">
              <a:avLst/>
            </a:prstGeom>
            <a:noFill/>
            <a:ln w="381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Audio 18">
            <a:hlinkClick r:id="" action="ppaction://media"/>
            <a:extLst>
              <a:ext uri="{FF2B5EF4-FFF2-40B4-BE49-F238E27FC236}">
                <a16:creationId xmlns:a16="http://schemas.microsoft.com/office/drawing/2014/main" id="{F0F6E753-97C3-A5BA-482A-E88522627B1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73107894"/>
      </p:ext>
    </p:extLst>
  </p:cSld>
  <p:clrMapOvr>
    <a:masterClrMapping/>
  </p:clrMapOvr>
  <mc:AlternateContent xmlns:mc="http://schemas.openxmlformats.org/markup-compatibility/2006" xmlns:p159="http://schemas.microsoft.com/office/powerpoint/2015/09/main">
    <mc:Choice Requires="p159">
      <p:transition spd="slow" advTm="22116">
        <p159:morph option="byObject"/>
      </p:transition>
    </mc:Choice>
    <mc:Fallback xmlns="">
      <p:transition spd="slow" advTm="22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3525645" y="1044349"/>
            <a:ext cx="4667250"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Saturday Service Overview</a:t>
            </a:r>
          </a:p>
        </p:txBody>
      </p:sp>
      <p:pic>
        <p:nvPicPr>
          <p:cNvPr id="6" name="Audio 5">
            <a:hlinkClick r:id="" action="ppaction://media"/>
            <a:extLst>
              <a:ext uri="{FF2B5EF4-FFF2-40B4-BE49-F238E27FC236}">
                <a16:creationId xmlns:a16="http://schemas.microsoft.com/office/drawing/2014/main" id="{F171F758-39A5-2C53-4939-CF969226F9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409023"/>
      </p:ext>
    </p:extLst>
  </p:cSld>
  <p:clrMapOvr>
    <a:masterClrMapping/>
  </p:clrMapOvr>
  <mc:AlternateContent xmlns:mc="http://schemas.openxmlformats.org/markup-compatibility/2006" xmlns:p159="http://schemas.microsoft.com/office/powerpoint/2015/09/main">
    <mc:Choice Requires="p159">
      <p:transition spd="slow" advTm="9702">
        <p159:morph option="byObject"/>
      </p:transition>
    </mc:Choice>
    <mc:Fallback xmlns="">
      <p:transition spd="slow" advTm="97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tile tx="0" ty="0" sx="100000" sy="100000" flip="none" algn="tl"/>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C920298-48BF-EFC9-181A-FF42CCB074D0}"/>
              </a:ext>
            </a:extLst>
          </p:cNvPr>
          <p:cNvGrpSpPr/>
          <p:nvPr/>
        </p:nvGrpSpPr>
        <p:grpSpPr>
          <a:xfrm>
            <a:off x="-266700" y="-1368425"/>
            <a:ext cx="12458700" cy="6175623"/>
            <a:chOff x="0" y="-1457325"/>
            <a:chExt cx="12458700" cy="6175623"/>
          </a:xfrm>
        </p:grpSpPr>
        <p:pic>
          <p:nvPicPr>
            <p:cNvPr id="11" name="Picture 10">
              <a:extLst>
                <a:ext uri="{FF2B5EF4-FFF2-40B4-BE49-F238E27FC236}">
                  <a16:creationId xmlns:a16="http://schemas.microsoft.com/office/drawing/2014/main" id="{034DC4CC-24C9-4CE6-1FDF-59CC8D81A4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12" name="Rectangle 11">
              <a:extLst>
                <a:ext uri="{FF2B5EF4-FFF2-40B4-BE49-F238E27FC236}">
                  <a16:creationId xmlns:a16="http://schemas.microsoft.com/office/drawing/2014/main" id="{96E50801-2EE5-8177-A7B0-7C7920874ED7}"/>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135495-75EE-1473-7ADF-33280C6DDFED}"/>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F47375-A153-EB42-901F-A85C904B0756}"/>
                </a:ext>
              </a:extLst>
            </p:cNvPr>
            <p:cNvSpPr/>
            <p:nvPr/>
          </p:nvSpPr>
          <p:spPr>
            <a:xfrm>
              <a:off x="1809750" y="3493507"/>
              <a:ext cx="1676400" cy="923925"/>
            </a:xfrm>
            <a:prstGeom prst="rect">
              <a:avLst/>
            </a:prstGeom>
            <a:blipFill dpi="0" rotWithShape="1">
              <a:blip r:embed="rId6"/>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9F3CBDFF-6AFF-673B-5A0A-CA2EF8F45CED}"/>
                </a:ext>
              </a:extLst>
            </p:cNvPr>
            <p:cNvSpPr/>
            <p:nvPr/>
          </p:nvSpPr>
          <p:spPr>
            <a:xfrm rot="16200000">
              <a:off x="-556462" y="796088"/>
              <a:ext cx="5761123" cy="1295400"/>
            </a:xfrm>
            <a:prstGeom prst="flowChartManualOperation">
              <a:avLst/>
            </a:prstGeom>
            <a:solidFill>
              <a:srgbClr val="FFF5E0"/>
            </a:solidFill>
            <a:ln w="12700">
              <a:solidFill>
                <a:srgbClr val="432D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Input 18">
              <a:extLst>
                <a:ext uri="{FF2B5EF4-FFF2-40B4-BE49-F238E27FC236}">
                  <a16:creationId xmlns:a16="http://schemas.microsoft.com/office/drawing/2014/main" id="{EF4EA559-2422-0200-E5F5-171E373D1616}"/>
                </a:ext>
              </a:extLst>
            </p:cNvPr>
            <p:cNvSpPr/>
            <p:nvPr/>
          </p:nvSpPr>
          <p:spPr>
            <a:xfrm rot="16200000" flipH="1">
              <a:off x="4482029" y="2467704"/>
              <a:ext cx="382040" cy="2085977"/>
            </a:xfrm>
            <a:prstGeom prst="flowChartManualInpu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Manual Input 20">
              <a:extLst>
                <a:ext uri="{FF2B5EF4-FFF2-40B4-BE49-F238E27FC236}">
                  <a16:creationId xmlns:a16="http://schemas.microsoft.com/office/drawing/2014/main" id="{124E824C-2BFC-3912-7C9C-5C1D37B89241}"/>
                </a:ext>
              </a:extLst>
            </p:cNvPr>
            <p:cNvSpPr/>
            <p:nvPr/>
          </p:nvSpPr>
          <p:spPr>
            <a:xfrm>
              <a:off x="3455961" y="3039707"/>
              <a:ext cx="731354" cy="551005"/>
            </a:xfrm>
            <a:prstGeom prst="flowChartManualInput">
              <a:avLst/>
            </a:prstGeom>
            <a:solidFill>
              <a:srgbClr val="CCCCCC"/>
            </a:solidFill>
            <a:ln>
              <a:solidFill>
                <a:srgbClr val="525252"/>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6631C2B4-A802-B70E-41A1-5A4ED15665D2}"/>
              </a:ext>
            </a:extLst>
          </p:cNvPr>
          <p:cNvGrpSpPr/>
          <p:nvPr/>
        </p:nvGrpSpPr>
        <p:grpSpPr>
          <a:xfrm>
            <a:off x="3363360" y="3195010"/>
            <a:ext cx="1162050" cy="1119863"/>
            <a:chOff x="7954133" y="3385451"/>
            <a:chExt cx="1879355" cy="1499337"/>
          </a:xfrm>
        </p:grpSpPr>
        <p:sp>
          <p:nvSpPr>
            <p:cNvPr id="24" name="Cube 23">
              <a:extLst>
                <a:ext uri="{FF2B5EF4-FFF2-40B4-BE49-F238E27FC236}">
                  <a16:creationId xmlns:a16="http://schemas.microsoft.com/office/drawing/2014/main" id="{2F62F376-8D8A-763F-8F65-4C9C40183A65}"/>
                </a:ext>
              </a:extLst>
            </p:cNvPr>
            <p:cNvSpPr/>
            <p:nvPr/>
          </p:nvSpPr>
          <p:spPr>
            <a:xfrm>
              <a:off x="7954133" y="3385451"/>
              <a:ext cx="1810774" cy="1499337"/>
            </a:xfrm>
            <a:prstGeom prst="cube">
              <a:avLst/>
            </a:prstGeom>
            <a:solidFill>
              <a:srgbClr val="C00000"/>
            </a:solid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C863F609-5A5F-3554-BA53-90B0F99881E8}"/>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26" name="Block Arc 25">
              <a:extLst>
                <a:ext uri="{FF2B5EF4-FFF2-40B4-BE49-F238E27FC236}">
                  <a16:creationId xmlns:a16="http://schemas.microsoft.com/office/drawing/2014/main" id="{1B3CCD6B-B793-A244-2A8C-5E16AE102865}"/>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7" name="Parallelogram 26">
              <a:extLst>
                <a:ext uri="{FF2B5EF4-FFF2-40B4-BE49-F238E27FC236}">
                  <a16:creationId xmlns:a16="http://schemas.microsoft.com/office/drawing/2014/main" id="{034B25FB-D7B9-4EDD-4949-BE392A91518A}"/>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C1D30349-17A0-8581-4EA2-E9C3922E65AE}"/>
              </a:ext>
            </a:extLst>
          </p:cNvPr>
          <p:cNvGrpSpPr/>
          <p:nvPr/>
        </p:nvGrpSpPr>
        <p:grpSpPr>
          <a:xfrm>
            <a:off x="4285192" y="3379897"/>
            <a:ext cx="1146301" cy="610685"/>
            <a:chOff x="5445025" y="4921153"/>
            <a:chExt cx="1146301" cy="610685"/>
          </a:xfrm>
        </p:grpSpPr>
        <p:grpSp>
          <p:nvGrpSpPr>
            <p:cNvPr id="31" name="Group 30">
              <a:extLst>
                <a:ext uri="{FF2B5EF4-FFF2-40B4-BE49-F238E27FC236}">
                  <a16:creationId xmlns:a16="http://schemas.microsoft.com/office/drawing/2014/main" id="{456E6272-CD9D-D2F9-C3E6-5E0B83D3EF1F}"/>
                </a:ext>
              </a:extLst>
            </p:cNvPr>
            <p:cNvGrpSpPr/>
            <p:nvPr/>
          </p:nvGrpSpPr>
          <p:grpSpPr>
            <a:xfrm>
              <a:off x="5445025" y="4921153"/>
              <a:ext cx="1146301" cy="582464"/>
              <a:chOff x="4133609" y="1855168"/>
              <a:chExt cx="1719478" cy="910892"/>
            </a:xfrm>
          </p:grpSpPr>
          <p:sp>
            <p:nvSpPr>
              <p:cNvPr id="32" name="Cube 31">
                <a:extLst>
                  <a:ext uri="{FF2B5EF4-FFF2-40B4-BE49-F238E27FC236}">
                    <a16:creationId xmlns:a16="http://schemas.microsoft.com/office/drawing/2014/main" id="{3D790078-CC3F-773A-4F04-9DA7174D5388}"/>
                  </a:ext>
                </a:extLst>
              </p:cNvPr>
              <p:cNvSpPr/>
              <p:nvPr/>
            </p:nvSpPr>
            <p:spPr>
              <a:xfrm>
                <a:off x="4133609" y="1855168"/>
                <a:ext cx="1712797" cy="910892"/>
              </a:xfrm>
              <a:prstGeom prst="cube">
                <a:avLst>
                  <a:gd name="adj" fmla="val 50195"/>
                </a:avLst>
              </a:prstGeom>
              <a:solidFill>
                <a:srgbClr val="0033CC"/>
              </a:solidFill>
              <a:ln>
                <a:solidFill>
                  <a:srgbClr val="10253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Block Arc 35">
                <a:extLst>
                  <a:ext uri="{FF2B5EF4-FFF2-40B4-BE49-F238E27FC236}">
                    <a16:creationId xmlns:a16="http://schemas.microsoft.com/office/drawing/2014/main" id="{422216DD-B9AD-5C10-AAD6-AE1A25B8EB67}"/>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74DE018C-C62E-81F2-5780-B15B32091EA6}"/>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38847" y="5181494"/>
              <a:ext cx="255375" cy="350344"/>
            </a:xfrm>
            <a:prstGeom prst="rect">
              <a:avLst/>
            </a:prstGeom>
            <a:ln>
              <a:solidFill>
                <a:srgbClr val="10253F"/>
              </a:solidFill>
            </a:ln>
            <a:scene3d>
              <a:camera prst="perspectiveRelaxed"/>
              <a:lightRig rig="threePt" dir="t"/>
            </a:scene3d>
          </p:spPr>
        </p:pic>
      </p:grpSp>
      <p:sp>
        <p:nvSpPr>
          <p:cNvPr id="30" name="Rectangle 29">
            <a:extLst>
              <a:ext uri="{FF2B5EF4-FFF2-40B4-BE49-F238E27FC236}">
                <a16:creationId xmlns:a16="http://schemas.microsoft.com/office/drawing/2014/main" id="{C7FA0D7B-B646-D099-B73A-D3E9CCAFE02C}"/>
              </a:ext>
            </a:extLst>
          </p:cNvPr>
          <p:cNvSpPr/>
          <p:nvPr/>
        </p:nvSpPr>
        <p:spPr>
          <a:xfrm>
            <a:off x="3281090" y="3799539"/>
            <a:ext cx="2168247" cy="551005"/>
          </a:xfrm>
          <a:prstGeom prst="rect">
            <a:avLst/>
          </a:prstGeom>
          <a:solidFill>
            <a:srgbClr val="F2F2F2"/>
          </a:solidFill>
          <a:ln w="9525">
            <a:solidFill>
              <a:srgbClr val="5252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113D527-9EB4-0993-8F41-8A86713E56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D0C1B7D-06A8-927D-729B-D0B1C76D0B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6" name="Picture 5" descr="A screenshot of a computer&#10;&#10;Description automatically generated">
            <a:extLst>
              <a:ext uri="{FF2B5EF4-FFF2-40B4-BE49-F238E27FC236}">
                <a16:creationId xmlns:a16="http://schemas.microsoft.com/office/drawing/2014/main" id="{09C0F237-3BC0-11BE-7EBC-E10C6ED0957A}"/>
              </a:ext>
            </a:extLst>
          </p:cNvPr>
          <p:cNvPicPr>
            <a:picLocks noChangeAspect="1"/>
          </p:cNvPicPr>
          <p:nvPr/>
        </p:nvPicPr>
        <p:blipFill>
          <a:blip r:embed="rId12"/>
          <a:stretch>
            <a:fillRect/>
          </a:stretch>
        </p:blipFill>
        <p:spPr>
          <a:xfrm>
            <a:off x="3489876" y="196664"/>
            <a:ext cx="1153216" cy="833686"/>
          </a:xfrm>
          <a:prstGeom prst="rect">
            <a:avLst/>
          </a:prstGeom>
          <a:ln w="9525">
            <a:solidFill>
              <a:schemeClr val="accent5">
                <a:lumMod val="20000"/>
                <a:lumOff val="80000"/>
              </a:schemeClr>
            </a:solidFill>
          </a:ln>
        </p:spPr>
      </p:pic>
      <p:pic>
        <p:nvPicPr>
          <p:cNvPr id="7" name="Picture 6">
            <a:extLst>
              <a:ext uri="{FF2B5EF4-FFF2-40B4-BE49-F238E27FC236}">
                <a16:creationId xmlns:a16="http://schemas.microsoft.com/office/drawing/2014/main" id="{3515B51D-CF8B-E15D-16F1-0D27F51E3970}"/>
              </a:ext>
            </a:extLst>
          </p:cNvPr>
          <p:cNvPicPr>
            <a:picLocks noChangeAspect="1"/>
          </p:cNvPicPr>
          <p:nvPr/>
        </p:nvPicPr>
        <p:blipFill>
          <a:blip r:embed="rId13"/>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45" name="Group 44">
            <a:extLst>
              <a:ext uri="{FF2B5EF4-FFF2-40B4-BE49-F238E27FC236}">
                <a16:creationId xmlns:a16="http://schemas.microsoft.com/office/drawing/2014/main" id="{80C07B18-1914-817F-E069-C29DEDC81193}"/>
              </a:ext>
            </a:extLst>
          </p:cNvPr>
          <p:cNvGrpSpPr/>
          <p:nvPr/>
        </p:nvGrpSpPr>
        <p:grpSpPr>
          <a:xfrm>
            <a:off x="12689739" y="3037303"/>
            <a:ext cx="3154339" cy="2828195"/>
            <a:chOff x="6935661" y="3096296"/>
            <a:chExt cx="3154339" cy="2928170"/>
          </a:xfrm>
        </p:grpSpPr>
        <p:grpSp>
          <p:nvGrpSpPr>
            <p:cNvPr id="17" name="Group 16">
              <a:extLst>
                <a:ext uri="{FF2B5EF4-FFF2-40B4-BE49-F238E27FC236}">
                  <a16:creationId xmlns:a16="http://schemas.microsoft.com/office/drawing/2014/main" id="{57BB82FD-763A-09EC-B331-246552F4DB96}"/>
                </a:ext>
              </a:extLst>
            </p:cNvPr>
            <p:cNvGrpSpPr/>
            <p:nvPr/>
          </p:nvGrpSpPr>
          <p:grpSpPr>
            <a:xfrm>
              <a:off x="6935661" y="3535334"/>
              <a:ext cx="3154339" cy="2489132"/>
              <a:chOff x="6999514" y="3611694"/>
              <a:chExt cx="3154339" cy="2489132"/>
            </a:xfrm>
          </p:grpSpPr>
          <p:sp>
            <p:nvSpPr>
              <p:cNvPr id="16" name="Freeform: Shape 15">
                <a:extLst>
                  <a:ext uri="{FF2B5EF4-FFF2-40B4-BE49-F238E27FC236}">
                    <a16:creationId xmlns:a16="http://schemas.microsoft.com/office/drawing/2014/main" id="{101762EF-2719-772F-3931-398EFBBA5C73}"/>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4" descr="Cartoon Technician Silhouette Illustration - Car tires png download - 1300*1283 - Free ...">
                <a:extLst>
                  <a:ext uri="{FF2B5EF4-FFF2-40B4-BE49-F238E27FC236}">
                    <a16:creationId xmlns:a16="http://schemas.microsoft.com/office/drawing/2014/main" id="{B617B435-1127-C135-85B1-36C0202BF1F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Cartoon Technician Silhouette Illustration - Car tires png download - 1300*1283 - Free ...">
                <a:extLst>
                  <a:ext uri="{FF2B5EF4-FFF2-40B4-BE49-F238E27FC236}">
                    <a16:creationId xmlns:a16="http://schemas.microsoft.com/office/drawing/2014/main" id="{3EA0D79E-1EA4-2D35-32F4-63A569F88D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20" name="Flowchart: Delay 19">
              <a:extLst>
                <a:ext uri="{FF2B5EF4-FFF2-40B4-BE49-F238E27FC236}">
                  <a16:creationId xmlns:a16="http://schemas.microsoft.com/office/drawing/2014/main" id="{5287CA75-9AC8-AAD6-89D5-FF74F0764A2A}"/>
                </a:ext>
              </a:extLst>
            </p:cNvPr>
            <p:cNvSpPr/>
            <p:nvPr/>
          </p:nvSpPr>
          <p:spPr>
            <a:xfrm rot="16200000">
              <a:off x="9747283" y="3203109"/>
              <a:ext cx="448282" cy="234656"/>
            </a:xfrm>
            <a:prstGeom prst="flowChartDelay">
              <a:avLst/>
            </a:prstGeom>
            <a:solidFill>
              <a:srgbClr val="2C323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A18973EE-C5B1-5A27-4832-9228E52DC5EB}"/>
              </a:ext>
            </a:extLst>
          </p:cNvPr>
          <p:cNvGrpSpPr/>
          <p:nvPr/>
        </p:nvGrpSpPr>
        <p:grpSpPr>
          <a:xfrm>
            <a:off x="12725281" y="2518795"/>
            <a:ext cx="1447366" cy="931672"/>
            <a:chOff x="6915310" y="2593386"/>
            <a:chExt cx="1447366" cy="931672"/>
          </a:xfrm>
        </p:grpSpPr>
        <p:sp>
          <p:nvSpPr>
            <p:cNvPr id="28" name="Rectangle 27">
              <a:extLst>
                <a:ext uri="{FF2B5EF4-FFF2-40B4-BE49-F238E27FC236}">
                  <a16:creationId xmlns:a16="http://schemas.microsoft.com/office/drawing/2014/main" id="{7931CBFF-FFFD-C162-1CCC-8B5E09F9A392}"/>
                </a:ext>
              </a:extLst>
            </p:cNvPr>
            <p:cNvSpPr/>
            <p:nvPr/>
          </p:nvSpPr>
          <p:spPr>
            <a:xfrm>
              <a:off x="6985660" y="2593386"/>
              <a:ext cx="1316187" cy="931672"/>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AF68181D-0EF3-63A5-43FD-5238D64253B3}"/>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409138" y="2668978"/>
              <a:ext cx="447578" cy="760022"/>
            </a:xfrm>
            <a:prstGeom prst="rect">
              <a:avLst/>
            </a:prstGeom>
          </p:spPr>
        </p:pic>
        <p:sp>
          <p:nvSpPr>
            <p:cNvPr id="39" name="Flowchart: Delay 38">
              <a:extLst>
                <a:ext uri="{FF2B5EF4-FFF2-40B4-BE49-F238E27FC236}">
                  <a16:creationId xmlns:a16="http://schemas.microsoft.com/office/drawing/2014/main" id="{F115F0C8-E882-CD25-F8F1-19B3EAAC4FC6}"/>
                </a:ext>
              </a:extLst>
            </p:cNvPr>
            <p:cNvSpPr/>
            <p:nvPr/>
          </p:nvSpPr>
          <p:spPr>
            <a:xfrm rot="16918763">
              <a:off x="6723054" y="3031169"/>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a:extLst>
                <a:ext uri="{FF2B5EF4-FFF2-40B4-BE49-F238E27FC236}">
                  <a16:creationId xmlns:a16="http://schemas.microsoft.com/office/drawing/2014/main" id="{30F26A17-48CB-0D27-13CD-17DB411BD91B}"/>
                </a:ext>
              </a:extLst>
            </p:cNvPr>
            <p:cNvSpPr/>
            <p:nvPr/>
          </p:nvSpPr>
          <p:spPr>
            <a:xfrm rot="15713191">
              <a:off x="8114315" y="2971996"/>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E85263CE-D60C-DC97-B6DA-85D19B4C3EFB}"/>
              </a:ext>
            </a:extLst>
          </p:cNvPr>
          <p:cNvGrpSpPr/>
          <p:nvPr/>
        </p:nvGrpSpPr>
        <p:grpSpPr>
          <a:xfrm>
            <a:off x="14099542" y="2984879"/>
            <a:ext cx="1417769" cy="491462"/>
            <a:chOff x="8345464" y="3043872"/>
            <a:chExt cx="1417769" cy="491462"/>
          </a:xfrm>
        </p:grpSpPr>
        <p:sp>
          <p:nvSpPr>
            <p:cNvPr id="29" name="Rectangle 28">
              <a:extLst>
                <a:ext uri="{FF2B5EF4-FFF2-40B4-BE49-F238E27FC236}">
                  <a16:creationId xmlns:a16="http://schemas.microsoft.com/office/drawing/2014/main" id="{F88DE819-56E3-7C48-5814-7A783200AE15}"/>
                </a:ext>
              </a:extLst>
            </p:cNvPr>
            <p:cNvSpPr/>
            <p:nvPr/>
          </p:nvSpPr>
          <p:spPr>
            <a:xfrm>
              <a:off x="8397106" y="3062828"/>
              <a:ext cx="1316187" cy="472506"/>
            </a:xfrm>
            <a:prstGeom prst="rect">
              <a:avLst/>
            </a:prstGeom>
            <a:solidFill>
              <a:srgbClr val="0029A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7763DA33-1616-D710-DAD1-052A0845CCDA}"/>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931989" y="3043872"/>
              <a:ext cx="277757" cy="471653"/>
            </a:xfrm>
            <a:prstGeom prst="rect">
              <a:avLst/>
            </a:prstGeom>
          </p:spPr>
        </p:pic>
        <p:sp>
          <p:nvSpPr>
            <p:cNvPr id="41" name="Flowchart: Delay 40">
              <a:extLst>
                <a:ext uri="{FF2B5EF4-FFF2-40B4-BE49-F238E27FC236}">
                  <a16:creationId xmlns:a16="http://schemas.microsoft.com/office/drawing/2014/main" id="{F56C4FF3-CE17-476E-F18A-F90688028238}"/>
                </a:ext>
              </a:extLst>
            </p:cNvPr>
            <p:cNvSpPr/>
            <p:nvPr/>
          </p:nvSpPr>
          <p:spPr>
            <a:xfrm rot="16918763">
              <a:off x="8251630" y="3240881"/>
              <a:ext cx="234811" cy="47143"/>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41">
              <a:extLst>
                <a:ext uri="{FF2B5EF4-FFF2-40B4-BE49-F238E27FC236}">
                  <a16:creationId xmlns:a16="http://schemas.microsoft.com/office/drawing/2014/main" id="{63C2E9F1-DC7C-1B20-DA54-7F0915D8A15F}"/>
                </a:ext>
              </a:extLst>
            </p:cNvPr>
            <p:cNvSpPr/>
            <p:nvPr/>
          </p:nvSpPr>
          <p:spPr>
            <a:xfrm rot="15471230">
              <a:off x="9622256" y="3256127"/>
              <a:ext cx="234811" cy="47143"/>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a:extLst>
              <a:ext uri="{FF2B5EF4-FFF2-40B4-BE49-F238E27FC236}">
                <a16:creationId xmlns:a16="http://schemas.microsoft.com/office/drawing/2014/main" id="{7C2CFDF6-C4E2-6AA9-AFF1-EBC0EBB833CC}"/>
              </a:ext>
            </a:extLst>
          </p:cNvPr>
          <p:cNvSpPr/>
          <p:nvPr/>
        </p:nvSpPr>
        <p:spPr>
          <a:xfrm>
            <a:off x="2718013" y="-19142"/>
            <a:ext cx="7478143" cy="1240214"/>
          </a:xfrm>
          <a:prstGeom prst="rect">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0B3B0FC8-70CA-68CB-95D6-76C950C9CED9}"/>
              </a:ext>
            </a:extLst>
          </p:cNvPr>
          <p:cNvSpPr txBox="1"/>
          <p:nvPr/>
        </p:nvSpPr>
        <p:spPr>
          <a:xfrm>
            <a:off x="2589068" y="5483"/>
            <a:ext cx="7343519" cy="1200329"/>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FSM will leave meals for Saturday Service in a refrigeration unit easily accessible to Saturday Program staff</a:t>
            </a:r>
          </a:p>
        </p:txBody>
      </p:sp>
      <p:pic>
        <p:nvPicPr>
          <p:cNvPr id="1030" name="Picture 6">
            <a:extLst>
              <a:ext uri="{FF2B5EF4-FFF2-40B4-BE49-F238E27FC236}">
                <a16:creationId xmlns:a16="http://schemas.microsoft.com/office/drawing/2014/main" id="{791764C4-E458-53B0-E586-644FAA7686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45831" y="1193510"/>
            <a:ext cx="1843921" cy="46719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1890D26-675D-E225-DD4A-46EFB82D1A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5294837" y="951685"/>
            <a:ext cx="2168247" cy="48550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E887BCE-C58C-0589-68E6-FBDD023487BC}"/>
              </a:ext>
            </a:extLst>
          </p:cNvPr>
          <p:cNvSpPr/>
          <p:nvPr/>
        </p:nvSpPr>
        <p:spPr>
          <a:xfrm>
            <a:off x="-144472" y="-871893"/>
            <a:ext cx="12493623" cy="8001000"/>
          </a:xfrm>
          <a:prstGeom prst="rect">
            <a:avLst/>
          </a:prstGeom>
          <a:solidFill>
            <a:srgbClr val="000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Audio 56">
            <a:hlinkClick r:id="" action="ppaction://media"/>
            <a:extLst>
              <a:ext uri="{FF2B5EF4-FFF2-40B4-BE49-F238E27FC236}">
                <a16:creationId xmlns:a16="http://schemas.microsoft.com/office/drawing/2014/main" id="{C934B784-4F1D-C5DF-15AE-7A554B4E37C8}"/>
              </a:ext>
            </a:extLst>
          </p:cNvPr>
          <p:cNvPicPr>
            <a:picLocks noChangeAspect="1"/>
          </p:cNvPicPr>
          <p:nvPr>
            <a:audioFile r:link="rId3"/>
            <p:extLst>
              <p:ext uri="{DAA4B4D4-6D71-4841-9C94-3DE7FCFB9230}">
                <p14:media xmlns:p14="http://schemas.microsoft.com/office/powerpoint/2010/main" r:embed="rId2"/>
              </p:ext>
            </p:extLst>
          </p:nvPr>
        </p:nvPicPr>
        <p:blipFill>
          <a:blip r:embed="rId1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194783656"/>
      </p:ext>
    </p:extLst>
  </p:cSld>
  <p:clrMapOvr>
    <a:masterClrMapping/>
  </p:clrMapOvr>
  <mc:AlternateContent xmlns:mc="http://schemas.openxmlformats.org/markup-compatibility/2006" xmlns:p14="http://schemas.microsoft.com/office/powerpoint/2010/main">
    <mc:Choice Requires="p14">
      <p:transition p14:dur="0" advTm="19199"/>
    </mc:Choice>
    <mc:Fallback xmlns="">
      <p:transition advTm="19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75E-6 -7.40741E-7 L -0.72084 0.01806 " pathEditMode="relative" rAng="0" ptsTypes="AA">
                                      <p:cBhvr>
                                        <p:cTn id="12" dur="3000" fill="hold"/>
                                        <p:tgtEl>
                                          <p:spTgt spid="1026"/>
                                        </p:tgtEl>
                                        <p:attrNameLst>
                                          <p:attrName>ppt_x</p:attrName>
                                          <p:attrName>ppt_y</p:attrName>
                                        </p:attrNameLst>
                                      </p:cBhvr>
                                      <p:rCtr x="-36055" y="694"/>
                                    </p:animMotion>
                                  </p:childTnLst>
                                </p:cTn>
                              </p:par>
                              <p:par>
                                <p:cTn id="13" presetID="42" presetClass="path" presetSubtype="0" accel="50000" decel="50000" fill="hold" nodeType="withEffect">
                                  <p:stCondLst>
                                    <p:cond delay="0"/>
                                  </p:stCondLst>
                                  <p:childTnLst>
                                    <p:animMotion origin="layout" path="M -3.33333E-6 -4.81481E-6 L -0.70742 0.01389 " pathEditMode="relative" rAng="0" ptsTypes="AA">
                                      <p:cBhvr>
                                        <p:cTn id="14" dur="3000" fill="hold"/>
                                        <p:tgtEl>
                                          <p:spTgt spid="43"/>
                                        </p:tgtEl>
                                        <p:attrNameLst>
                                          <p:attrName>ppt_x</p:attrName>
                                          <p:attrName>ppt_y</p:attrName>
                                        </p:attrNameLst>
                                      </p:cBhvr>
                                      <p:rCtr x="-35378" y="694"/>
                                    </p:animMotion>
                                  </p:childTnLst>
                                </p:cTn>
                              </p:par>
                              <p:par>
                                <p:cTn id="15" presetID="42" presetClass="path" presetSubtype="0" accel="50000" decel="50000" fill="hold" nodeType="withEffect">
                                  <p:stCondLst>
                                    <p:cond delay="0"/>
                                  </p:stCondLst>
                                  <p:childTnLst>
                                    <p:animMotion origin="layout" path="M 5E-6 4.81481E-6 L -0.71224 0.01481 " pathEditMode="relative" rAng="0" ptsTypes="AA">
                                      <p:cBhvr>
                                        <p:cTn id="16" dur="3000" fill="hold"/>
                                        <p:tgtEl>
                                          <p:spTgt spid="44"/>
                                        </p:tgtEl>
                                        <p:attrNameLst>
                                          <p:attrName>ppt_x</p:attrName>
                                          <p:attrName>ppt_y</p:attrName>
                                        </p:attrNameLst>
                                      </p:cBhvr>
                                      <p:rCtr x="-35612" y="741"/>
                                    </p:animMotion>
                                  </p:childTnLst>
                                </p:cTn>
                              </p:par>
                              <p:par>
                                <p:cTn id="17" presetID="42" presetClass="path" presetSubtype="0" accel="50000" decel="50000" fill="hold" nodeType="withEffect">
                                  <p:stCondLst>
                                    <p:cond delay="0"/>
                                  </p:stCondLst>
                                  <p:childTnLst>
                                    <p:animMotion origin="layout" path="M -2.29167E-6 -4.07407E-6 L -0.72317 0.01274 " pathEditMode="relative" rAng="0" ptsTypes="AA">
                                      <p:cBhvr>
                                        <p:cTn id="18" dur="3000" fill="hold"/>
                                        <p:tgtEl>
                                          <p:spTgt spid="45"/>
                                        </p:tgtEl>
                                        <p:attrNameLst>
                                          <p:attrName>ppt_x</p:attrName>
                                          <p:attrName>ppt_y</p:attrName>
                                        </p:attrNameLst>
                                      </p:cBhvr>
                                      <p:rCtr x="-36159" y="625"/>
                                    </p:animMotion>
                                  </p:childTnLst>
                                </p:cTn>
                              </p:par>
                            </p:childTnLst>
                          </p:cTn>
                        </p:par>
                        <p:par>
                          <p:cTn id="19" fill="hold">
                            <p:stCondLst>
                              <p:cond delay="3000"/>
                            </p:stCondLst>
                            <p:childTnLst>
                              <p:par>
                                <p:cTn id="20" presetID="1" presetClass="exit" presetSubtype="0" fill="hold" nodeType="afterEffect">
                                  <p:stCondLst>
                                    <p:cond delay="0"/>
                                  </p:stCondLst>
                                  <p:childTnLst>
                                    <p:set>
                                      <p:cBhvr>
                                        <p:cTn id="21" dur="1" fill="hold">
                                          <p:stCondLst>
                                            <p:cond delay="0"/>
                                          </p:stCondLst>
                                        </p:cTn>
                                        <p:tgtEl>
                                          <p:spTgt spid="4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44"/>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3000"/>
                            </p:stCondLst>
                            <p:childTnLst>
                              <p:par>
                                <p:cTn id="29" presetID="1" presetClass="exit"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childTnLst>
                          </p:cTn>
                        </p:par>
                        <p:par>
                          <p:cTn id="33" fill="hold">
                            <p:stCondLst>
                              <p:cond delay="3000"/>
                            </p:stCondLst>
                            <p:childTnLst>
                              <p:par>
                                <p:cTn id="34" presetID="1" presetClass="exit" presetSubtype="0" fill="hold" nodeType="afterEffect">
                                  <p:stCondLst>
                                    <p:cond delay="1000"/>
                                  </p:stCondLst>
                                  <p:childTnLst>
                                    <p:set>
                                      <p:cBhvr>
                                        <p:cTn id="35" dur="1" fill="hold">
                                          <p:stCondLst>
                                            <p:cond delay="0"/>
                                          </p:stCondLst>
                                        </p:cTn>
                                        <p:tgtEl>
                                          <p:spTgt spid="1030"/>
                                        </p:tgtEl>
                                        <p:attrNameLst>
                                          <p:attrName>style.visibility</p:attrName>
                                        </p:attrNameLst>
                                      </p:cBhvr>
                                      <p:to>
                                        <p:strVal val="hidden"/>
                                      </p:to>
                                    </p:set>
                                  </p:childTnLst>
                                </p:cTn>
                              </p:par>
                            </p:childTnLst>
                          </p:cTn>
                        </p:par>
                        <p:par>
                          <p:cTn id="36" fill="hold">
                            <p:stCondLst>
                              <p:cond delay="4000"/>
                            </p:stCondLst>
                            <p:childTnLst>
                              <p:par>
                                <p:cTn id="37" presetID="1"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par>
                          <p:cTn id="39" fill="hold">
                            <p:stCondLst>
                              <p:cond delay="4000"/>
                            </p:stCondLst>
                            <p:childTnLst>
                              <p:par>
                                <p:cTn id="40" presetID="42" presetClass="path" presetSubtype="0" accel="50000" decel="50000" fill="hold" nodeType="afterEffect">
                                  <p:stCondLst>
                                    <p:cond delay="0"/>
                                  </p:stCondLst>
                                  <p:childTnLst>
                                    <p:animMotion origin="layout" path="M -0.72084 0.01806 L -1.45912 0.01296 " pathEditMode="relative" rAng="0" ptsTypes="AA">
                                      <p:cBhvr>
                                        <p:cTn id="41" dur="3000" fill="hold"/>
                                        <p:tgtEl>
                                          <p:spTgt spid="1026"/>
                                        </p:tgtEl>
                                        <p:attrNameLst>
                                          <p:attrName>ppt_x</p:attrName>
                                          <p:attrName>ppt_y</p:attrName>
                                        </p:attrNameLst>
                                      </p:cBhvr>
                                      <p:rCtr x="-36914" y="-255"/>
                                    </p:animMotion>
                                  </p:childTnLst>
                                </p:cTn>
                              </p:par>
                              <p:par>
                                <p:cTn id="42" presetID="42" presetClass="path" presetSubtype="0" accel="50000" decel="50000" fill="hold" nodeType="withEffect">
                                  <p:stCondLst>
                                    <p:cond delay="0"/>
                                  </p:stCondLst>
                                  <p:childTnLst>
                                    <p:animMotion origin="layout" path="M -0.72317 0.01274 L -1.45859 0.01551 " pathEditMode="relative" rAng="0" ptsTypes="AA">
                                      <p:cBhvr>
                                        <p:cTn id="43" dur="3000" fill="hold"/>
                                        <p:tgtEl>
                                          <p:spTgt spid="45"/>
                                        </p:tgtEl>
                                        <p:attrNameLst>
                                          <p:attrName>ppt_x</p:attrName>
                                          <p:attrName>ppt_y</p:attrName>
                                        </p:attrNameLst>
                                      </p:cBhvr>
                                      <p:rCtr x="-36771" y="139"/>
                                    </p:animMotion>
                                  </p:childTnLst>
                                </p:cTn>
                              </p:par>
                            </p:childTnLst>
                          </p:cTn>
                        </p:par>
                        <p:par>
                          <p:cTn id="44" fill="hold">
                            <p:stCondLst>
                              <p:cond delay="7000"/>
                            </p:stCondLst>
                            <p:childTnLst>
                              <p:par>
                                <p:cTn id="45" presetID="1" presetClass="exit" presetSubtype="0" fill="hold" grpId="1" nodeType="after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hidden"/>
                                      </p:to>
                                    </p:set>
                                  </p:childTnLst>
                                </p:cTn>
                              </p:par>
                              <p:par>
                                <p:cTn id="49" presetID="22" presetClass="entr" presetSubtype="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57"/>
                </p:tgtEl>
              </p:cMediaNode>
            </p:audio>
          </p:childTnLst>
        </p:cTn>
      </p:par>
    </p:tnLst>
    <p:bldLst>
      <p:bldP spid="46" grpId="0" animBg="1"/>
      <p:bldP spid="9" grpId="0"/>
      <p:bldP spid="9" grpId="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20F444-498F-4614-8B7C-FA055BC2BA74}"/>
              </a:ext>
            </a:extLst>
          </p:cNvPr>
          <p:cNvGrpSpPr/>
          <p:nvPr/>
        </p:nvGrpSpPr>
        <p:grpSpPr>
          <a:xfrm>
            <a:off x="-266700" y="-1368425"/>
            <a:ext cx="12458700" cy="6175623"/>
            <a:chOff x="0" y="-1457325"/>
            <a:chExt cx="12458700" cy="6175623"/>
          </a:xfrm>
        </p:grpSpPr>
        <p:pic>
          <p:nvPicPr>
            <p:cNvPr id="5" name="Picture 4">
              <a:extLst>
                <a:ext uri="{FF2B5EF4-FFF2-40B4-BE49-F238E27FC236}">
                  <a16:creationId xmlns:a16="http://schemas.microsoft.com/office/drawing/2014/main" id="{41B3DC52-3E05-FA6A-C14C-8D64BF3CF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A775DCF3-86E3-8F1F-568B-B118C40C2CE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0663C5-A175-8041-A817-9323DED689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F9EFB9-32E6-055A-BC95-01D1E891D5AC}"/>
                </a:ext>
              </a:extLst>
            </p:cNvPr>
            <p:cNvSpPr/>
            <p:nvPr/>
          </p:nvSpPr>
          <p:spPr>
            <a:xfrm>
              <a:off x="1809750" y="3493507"/>
              <a:ext cx="1676400" cy="923925"/>
            </a:xfrm>
            <a:prstGeom prst="rect">
              <a:avLst/>
            </a:prstGeom>
            <a:blipFill dpi="0" rotWithShape="1">
              <a:blip r:embed="rId4"/>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441A6F04-ABF7-A826-CA24-649E8EA7DA3D}"/>
                </a:ext>
              </a:extLst>
            </p:cNvPr>
            <p:cNvSpPr/>
            <p:nvPr/>
          </p:nvSpPr>
          <p:spPr>
            <a:xfrm rot="16200000">
              <a:off x="-556462" y="796088"/>
              <a:ext cx="5761123" cy="1295400"/>
            </a:xfrm>
            <a:prstGeom prst="flowChartManualOperation">
              <a:avLst/>
            </a:prstGeom>
            <a:solidFill>
              <a:srgbClr val="FFF5E0"/>
            </a:solidFill>
            <a:ln w="12700">
              <a:solidFill>
                <a:srgbClr val="432D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Input 9">
              <a:extLst>
                <a:ext uri="{FF2B5EF4-FFF2-40B4-BE49-F238E27FC236}">
                  <a16:creationId xmlns:a16="http://schemas.microsoft.com/office/drawing/2014/main" id="{9DD95D5E-3BDD-C5B2-0768-F07F8621424A}"/>
                </a:ext>
              </a:extLst>
            </p:cNvPr>
            <p:cNvSpPr/>
            <p:nvPr/>
          </p:nvSpPr>
          <p:spPr>
            <a:xfrm rot="16200000" flipH="1">
              <a:off x="4482029" y="2467704"/>
              <a:ext cx="382040" cy="2085977"/>
            </a:xfrm>
            <a:prstGeom prst="flowChartManualInpu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EC5554F8-A4A7-9517-349F-FF5ABBCC46B7}"/>
                </a:ext>
              </a:extLst>
            </p:cNvPr>
            <p:cNvSpPr/>
            <p:nvPr/>
          </p:nvSpPr>
          <p:spPr>
            <a:xfrm>
              <a:off x="3456333" y="3015495"/>
              <a:ext cx="731354" cy="551005"/>
            </a:xfrm>
            <a:prstGeom prst="flowChartManualInput">
              <a:avLst/>
            </a:prstGeom>
            <a:solidFill>
              <a:srgbClr val="CCCCCC"/>
            </a:solidFill>
            <a:ln>
              <a:solidFill>
                <a:srgbClr val="525252"/>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17612222-C9AB-C0A5-13FD-A052D2F219A5}"/>
              </a:ext>
            </a:extLst>
          </p:cNvPr>
          <p:cNvGrpSpPr/>
          <p:nvPr/>
        </p:nvGrpSpPr>
        <p:grpSpPr>
          <a:xfrm>
            <a:off x="3363360" y="3195010"/>
            <a:ext cx="1162050" cy="1119863"/>
            <a:chOff x="7954133" y="3385451"/>
            <a:chExt cx="1879355" cy="1499337"/>
          </a:xfrm>
        </p:grpSpPr>
        <p:sp>
          <p:nvSpPr>
            <p:cNvPr id="13" name="Cube 12">
              <a:extLst>
                <a:ext uri="{FF2B5EF4-FFF2-40B4-BE49-F238E27FC236}">
                  <a16:creationId xmlns:a16="http://schemas.microsoft.com/office/drawing/2014/main" id="{8481E87C-6C74-F5F9-F320-42239479C392}"/>
                </a:ext>
              </a:extLst>
            </p:cNvPr>
            <p:cNvSpPr/>
            <p:nvPr/>
          </p:nvSpPr>
          <p:spPr>
            <a:xfrm>
              <a:off x="7954133" y="3385451"/>
              <a:ext cx="1810774" cy="1499337"/>
            </a:xfrm>
            <a:prstGeom prst="cube">
              <a:avLst/>
            </a:prstGeom>
            <a:solidFill>
              <a:srgbClr val="C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9FECC4E9-FC43-9CDA-ABB3-E34E23EC9B2D}"/>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5" name="Block Arc 14">
              <a:extLst>
                <a:ext uri="{FF2B5EF4-FFF2-40B4-BE49-F238E27FC236}">
                  <a16:creationId xmlns:a16="http://schemas.microsoft.com/office/drawing/2014/main" id="{8B5C0E59-8323-8BF2-DB63-E949D016ABEB}"/>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5B4955C5-2B6F-CB5C-1F32-1CED01A56C4F}"/>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B409EBE5-A1C8-E3A3-1118-2CEB628D52B0}"/>
              </a:ext>
            </a:extLst>
          </p:cNvPr>
          <p:cNvGrpSpPr/>
          <p:nvPr/>
        </p:nvGrpSpPr>
        <p:grpSpPr>
          <a:xfrm>
            <a:off x="4317084" y="3465469"/>
            <a:ext cx="1146300" cy="582464"/>
            <a:chOff x="5445025" y="4921153"/>
            <a:chExt cx="1146300" cy="582464"/>
          </a:xfrm>
        </p:grpSpPr>
        <p:grpSp>
          <p:nvGrpSpPr>
            <p:cNvPr id="18" name="Group 17">
              <a:extLst>
                <a:ext uri="{FF2B5EF4-FFF2-40B4-BE49-F238E27FC236}">
                  <a16:creationId xmlns:a16="http://schemas.microsoft.com/office/drawing/2014/main" id="{3E4CB628-4EAC-341C-7E4A-D4DACE547E4C}"/>
                </a:ext>
              </a:extLst>
            </p:cNvPr>
            <p:cNvGrpSpPr/>
            <p:nvPr/>
          </p:nvGrpSpPr>
          <p:grpSpPr>
            <a:xfrm>
              <a:off x="5445025" y="4921153"/>
              <a:ext cx="1146300" cy="582464"/>
              <a:chOff x="4133610" y="1855168"/>
              <a:chExt cx="1719477" cy="910892"/>
            </a:xfrm>
          </p:grpSpPr>
          <p:sp>
            <p:nvSpPr>
              <p:cNvPr id="20" name="Cube 19">
                <a:extLst>
                  <a:ext uri="{FF2B5EF4-FFF2-40B4-BE49-F238E27FC236}">
                    <a16:creationId xmlns:a16="http://schemas.microsoft.com/office/drawing/2014/main" id="{F86CA7A1-30B3-EAC9-ED5D-54A72CC1D438}"/>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Block Arc 20">
                <a:extLst>
                  <a:ext uri="{FF2B5EF4-FFF2-40B4-BE49-F238E27FC236}">
                    <a16:creationId xmlns:a16="http://schemas.microsoft.com/office/drawing/2014/main" id="{A6E1584C-B01F-D88A-3190-76794A123D19}"/>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FE31C36E-0CB2-F5E2-31CF-0D08631A1346}"/>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ln>
              <a:solidFill>
                <a:srgbClr val="000000"/>
              </a:solidFill>
            </a:ln>
            <a:scene3d>
              <a:camera prst="perspectiveRelaxed"/>
              <a:lightRig rig="threePt" dir="t"/>
            </a:scene3d>
          </p:spPr>
        </p:pic>
      </p:grpSp>
      <p:sp>
        <p:nvSpPr>
          <p:cNvPr id="22" name="Rectangle 21">
            <a:extLst>
              <a:ext uri="{FF2B5EF4-FFF2-40B4-BE49-F238E27FC236}">
                <a16:creationId xmlns:a16="http://schemas.microsoft.com/office/drawing/2014/main" id="{2512F873-EC46-DA27-9000-70310A9C85ED}"/>
              </a:ext>
            </a:extLst>
          </p:cNvPr>
          <p:cNvSpPr/>
          <p:nvPr/>
        </p:nvSpPr>
        <p:spPr>
          <a:xfrm>
            <a:off x="3281090" y="3799539"/>
            <a:ext cx="2168247" cy="551005"/>
          </a:xfrm>
          <a:prstGeom prst="rect">
            <a:avLst/>
          </a:prstGeom>
          <a:solidFill>
            <a:srgbClr val="F2F2F2"/>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91AC08B-1F57-34EC-C1D3-A497DA4CB6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36C8B9BD-4CCF-4AAE-DB25-97F700EC3B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B9B386F8-260A-3555-C6C8-725949692AA0}"/>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652AFFA7-234D-733F-CF79-9FEA26B2E7E1}"/>
              </a:ext>
            </a:extLst>
          </p:cNvPr>
          <p:cNvPicPr>
            <a:picLocks noChangeAspect="1"/>
          </p:cNvPicPr>
          <p:nvPr/>
        </p:nvPicPr>
        <p:blipFill>
          <a:blip r:embed="rId11"/>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37" name="Group 36">
            <a:extLst>
              <a:ext uri="{FF2B5EF4-FFF2-40B4-BE49-F238E27FC236}">
                <a16:creationId xmlns:a16="http://schemas.microsoft.com/office/drawing/2014/main" id="{1279E485-B12E-3BC4-1F30-25805929B0CC}"/>
              </a:ext>
            </a:extLst>
          </p:cNvPr>
          <p:cNvGrpSpPr/>
          <p:nvPr/>
        </p:nvGrpSpPr>
        <p:grpSpPr>
          <a:xfrm>
            <a:off x="12282393" y="2999152"/>
            <a:ext cx="3154339" cy="2828195"/>
            <a:chOff x="6935661" y="3096296"/>
            <a:chExt cx="3154339" cy="2928170"/>
          </a:xfrm>
        </p:grpSpPr>
        <p:grpSp>
          <p:nvGrpSpPr>
            <p:cNvPr id="38" name="Group 37">
              <a:extLst>
                <a:ext uri="{FF2B5EF4-FFF2-40B4-BE49-F238E27FC236}">
                  <a16:creationId xmlns:a16="http://schemas.microsoft.com/office/drawing/2014/main" id="{D2435C83-DBA8-78FA-13A9-5F246F7E8961}"/>
                </a:ext>
              </a:extLst>
            </p:cNvPr>
            <p:cNvGrpSpPr/>
            <p:nvPr/>
          </p:nvGrpSpPr>
          <p:grpSpPr>
            <a:xfrm>
              <a:off x="6935661" y="3535334"/>
              <a:ext cx="3154339" cy="2489132"/>
              <a:chOff x="6999514" y="3611694"/>
              <a:chExt cx="3154339" cy="2489132"/>
            </a:xfrm>
          </p:grpSpPr>
          <p:sp>
            <p:nvSpPr>
              <p:cNvPr id="40" name="Freeform: Shape 39">
                <a:extLst>
                  <a:ext uri="{FF2B5EF4-FFF2-40B4-BE49-F238E27FC236}">
                    <a16:creationId xmlns:a16="http://schemas.microsoft.com/office/drawing/2014/main" id="{9424041C-6F55-388B-7589-4A1239A47A4F}"/>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 descr="Cartoon Technician Silhouette Illustration - Car tires png download - 1300*1283 - Free ...">
                <a:extLst>
                  <a:ext uri="{FF2B5EF4-FFF2-40B4-BE49-F238E27FC236}">
                    <a16:creationId xmlns:a16="http://schemas.microsoft.com/office/drawing/2014/main" id="{BBD1C645-57AB-4B37-A937-E4CF660FA2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4" descr="Cartoon Technician Silhouette Illustration - Car tires png download - 1300*1283 - Free ...">
                <a:extLst>
                  <a:ext uri="{FF2B5EF4-FFF2-40B4-BE49-F238E27FC236}">
                    <a16:creationId xmlns:a16="http://schemas.microsoft.com/office/drawing/2014/main" id="{571E6C35-77E4-D992-A40E-A4B8FA44C2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Flowchart: Delay 38">
              <a:extLst>
                <a:ext uri="{FF2B5EF4-FFF2-40B4-BE49-F238E27FC236}">
                  <a16:creationId xmlns:a16="http://schemas.microsoft.com/office/drawing/2014/main" id="{FC2CF904-F57A-7F05-8995-8C3994FB1F08}"/>
                </a:ext>
              </a:extLst>
            </p:cNvPr>
            <p:cNvSpPr/>
            <p:nvPr/>
          </p:nvSpPr>
          <p:spPr>
            <a:xfrm rot="16200000">
              <a:off x="9747283" y="3203109"/>
              <a:ext cx="448282" cy="234656"/>
            </a:xfrm>
            <a:prstGeom prst="flowChartDelay">
              <a:avLst/>
            </a:prstGeom>
            <a:solidFill>
              <a:srgbClr val="2C3234"/>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C96A4DFA-AB2A-E9DE-D4D4-F86CD0964C1D}"/>
              </a:ext>
            </a:extLst>
          </p:cNvPr>
          <p:cNvGrpSpPr/>
          <p:nvPr/>
        </p:nvGrpSpPr>
        <p:grpSpPr>
          <a:xfrm>
            <a:off x="5576676" y="2858664"/>
            <a:ext cx="1417769" cy="491462"/>
            <a:chOff x="8345464" y="3043872"/>
            <a:chExt cx="1417769" cy="491462"/>
          </a:xfrm>
        </p:grpSpPr>
        <p:sp>
          <p:nvSpPr>
            <p:cNvPr id="44" name="Rectangle 43">
              <a:extLst>
                <a:ext uri="{FF2B5EF4-FFF2-40B4-BE49-F238E27FC236}">
                  <a16:creationId xmlns:a16="http://schemas.microsoft.com/office/drawing/2014/main" id="{2D970FA0-E2D5-38C5-B6B3-C183DDF6721D}"/>
                </a:ext>
              </a:extLst>
            </p:cNvPr>
            <p:cNvSpPr/>
            <p:nvPr/>
          </p:nvSpPr>
          <p:spPr>
            <a:xfrm>
              <a:off x="8397106" y="3062828"/>
              <a:ext cx="1316187" cy="472506"/>
            </a:xfrm>
            <a:prstGeom prst="rect">
              <a:avLst/>
            </a:prstGeom>
            <a:solidFill>
              <a:srgbClr val="0029A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E0A425D9-EDEB-0C33-5351-921D5F6392BC}"/>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931989" y="3043872"/>
              <a:ext cx="277757" cy="471653"/>
            </a:xfrm>
            <a:prstGeom prst="rect">
              <a:avLst/>
            </a:prstGeom>
          </p:spPr>
        </p:pic>
        <p:sp>
          <p:nvSpPr>
            <p:cNvPr id="46" name="Flowchart: Delay 45">
              <a:extLst>
                <a:ext uri="{FF2B5EF4-FFF2-40B4-BE49-F238E27FC236}">
                  <a16:creationId xmlns:a16="http://schemas.microsoft.com/office/drawing/2014/main" id="{3EB3F74E-32E9-1398-5E4C-B2A47AF8CCFC}"/>
                </a:ext>
              </a:extLst>
            </p:cNvPr>
            <p:cNvSpPr/>
            <p:nvPr/>
          </p:nvSpPr>
          <p:spPr>
            <a:xfrm rot="16918763">
              <a:off x="8251630" y="3240881"/>
              <a:ext cx="234811" cy="47143"/>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elay 46">
              <a:extLst>
                <a:ext uri="{FF2B5EF4-FFF2-40B4-BE49-F238E27FC236}">
                  <a16:creationId xmlns:a16="http://schemas.microsoft.com/office/drawing/2014/main" id="{F687F7A6-6392-5F1F-2B3F-C22CD7EFBADB}"/>
                </a:ext>
              </a:extLst>
            </p:cNvPr>
            <p:cNvSpPr/>
            <p:nvPr/>
          </p:nvSpPr>
          <p:spPr>
            <a:xfrm rot="15471230">
              <a:off x="9622256" y="3256127"/>
              <a:ext cx="234811" cy="47143"/>
            </a:xfrm>
            <a:prstGeom prst="flowChartDela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8F712545-A618-97C1-F9C5-C5415E190BC7}"/>
              </a:ext>
            </a:extLst>
          </p:cNvPr>
          <p:cNvGrpSpPr/>
          <p:nvPr/>
        </p:nvGrpSpPr>
        <p:grpSpPr>
          <a:xfrm>
            <a:off x="4173476" y="2415973"/>
            <a:ext cx="1447366" cy="931672"/>
            <a:chOff x="6915310" y="2593386"/>
            <a:chExt cx="1447366" cy="931672"/>
          </a:xfrm>
        </p:grpSpPr>
        <p:sp>
          <p:nvSpPr>
            <p:cNvPr id="49" name="Rectangle 48">
              <a:extLst>
                <a:ext uri="{FF2B5EF4-FFF2-40B4-BE49-F238E27FC236}">
                  <a16:creationId xmlns:a16="http://schemas.microsoft.com/office/drawing/2014/main" id="{7C2C49A6-D664-4742-5117-7710961817EA}"/>
                </a:ext>
              </a:extLst>
            </p:cNvPr>
            <p:cNvSpPr/>
            <p:nvPr/>
          </p:nvSpPr>
          <p:spPr>
            <a:xfrm>
              <a:off x="6985660" y="2593386"/>
              <a:ext cx="1316187" cy="931672"/>
            </a:xfrm>
            <a:prstGeom prst="rect">
              <a:avLst/>
            </a:prstGeom>
            <a:solidFill>
              <a:srgbClr val="C00000"/>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4A7AC52B-0154-B8E5-32CA-E44D334BAD7A}"/>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409138" y="2668978"/>
              <a:ext cx="447578" cy="760022"/>
            </a:xfrm>
            <a:prstGeom prst="rect">
              <a:avLst/>
            </a:prstGeom>
          </p:spPr>
        </p:pic>
        <p:sp>
          <p:nvSpPr>
            <p:cNvPr id="51" name="Flowchart: Delay 50">
              <a:extLst>
                <a:ext uri="{FF2B5EF4-FFF2-40B4-BE49-F238E27FC236}">
                  <a16:creationId xmlns:a16="http://schemas.microsoft.com/office/drawing/2014/main" id="{4A993D6D-EAC0-DA2E-C4C8-40C7D4FD69B4}"/>
                </a:ext>
              </a:extLst>
            </p:cNvPr>
            <p:cNvSpPr/>
            <p:nvPr/>
          </p:nvSpPr>
          <p:spPr>
            <a:xfrm rot="16918763">
              <a:off x="6723054" y="3031169"/>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Delay 51">
              <a:extLst>
                <a:ext uri="{FF2B5EF4-FFF2-40B4-BE49-F238E27FC236}">
                  <a16:creationId xmlns:a16="http://schemas.microsoft.com/office/drawing/2014/main" id="{84202B36-7BF5-7BF7-AAD1-6E4A2BC2655E}"/>
                </a:ext>
              </a:extLst>
            </p:cNvPr>
            <p:cNvSpPr/>
            <p:nvPr/>
          </p:nvSpPr>
          <p:spPr>
            <a:xfrm rot="15713191">
              <a:off x="8114315" y="2971996"/>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screenshot of a computer&#10;&#10;Description automatically generated">
            <a:extLst>
              <a:ext uri="{FF2B5EF4-FFF2-40B4-BE49-F238E27FC236}">
                <a16:creationId xmlns:a16="http://schemas.microsoft.com/office/drawing/2014/main" id="{572E42A6-05F1-B59F-6464-28A99D2A5D22}"/>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sp>
        <p:nvSpPr>
          <p:cNvPr id="3" name="Rectangle 2">
            <a:extLst>
              <a:ext uri="{FF2B5EF4-FFF2-40B4-BE49-F238E27FC236}">
                <a16:creationId xmlns:a16="http://schemas.microsoft.com/office/drawing/2014/main" id="{CE42B848-FD3B-B09F-E5AA-C7B0AA574C64}"/>
              </a:ext>
            </a:extLst>
          </p:cNvPr>
          <p:cNvSpPr/>
          <p:nvPr/>
        </p:nvSpPr>
        <p:spPr>
          <a:xfrm>
            <a:off x="2718013" y="-19142"/>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7" name="TextBox 26">
            <a:extLst>
              <a:ext uri="{FF2B5EF4-FFF2-40B4-BE49-F238E27FC236}">
                <a16:creationId xmlns:a16="http://schemas.microsoft.com/office/drawing/2014/main" id="{3F29F84E-2007-E421-297C-07069D7B3B90}"/>
              </a:ext>
            </a:extLst>
          </p:cNvPr>
          <p:cNvSpPr txBox="1"/>
          <p:nvPr/>
        </p:nvSpPr>
        <p:spPr>
          <a:xfrm>
            <a:off x="2630319" y="149400"/>
            <a:ext cx="7343519" cy="830997"/>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Saturday Program staff will pick up the meals in the designated refrigeration unit.</a:t>
            </a:r>
          </a:p>
        </p:txBody>
      </p:sp>
      <p:pic>
        <p:nvPicPr>
          <p:cNvPr id="1026" name="Picture 2">
            <a:extLst>
              <a:ext uri="{FF2B5EF4-FFF2-40B4-BE49-F238E27FC236}">
                <a16:creationId xmlns:a16="http://schemas.microsoft.com/office/drawing/2014/main" id="{E876956D-F0E5-5E46-BC8D-44AA50FA18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5003960" y="1118566"/>
            <a:ext cx="2399262" cy="492768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B625767-87CD-40FB-105E-0F30D8D35DBB}"/>
              </a:ext>
            </a:extLst>
          </p:cNvPr>
          <p:cNvSpPr txBox="1"/>
          <p:nvPr/>
        </p:nvSpPr>
        <p:spPr>
          <a:xfrm>
            <a:off x="4249136" y="18825"/>
            <a:ext cx="4624984" cy="923330"/>
          </a:xfrm>
          <a:prstGeom prst="rect">
            <a:avLst/>
          </a:prstGeom>
          <a:noFill/>
        </p:spPr>
        <p:txBody>
          <a:bodyPr wrap="none" rtlCol="0">
            <a:spAutoFit/>
          </a:bodyPr>
          <a:lstStyle/>
          <a:p>
            <a:r>
              <a:rPr lang="en-US" sz="5400" dirty="0">
                <a:solidFill>
                  <a:schemeClr val="bg1"/>
                </a:solidFill>
                <a:latin typeface="Century Gothic" panose="020B0502020202020204" pitchFamily="34" charset="0"/>
              </a:rPr>
              <a:t>The Next Day</a:t>
            </a:r>
          </a:p>
        </p:txBody>
      </p:sp>
      <p:sp>
        <p:nvSpPr>
          <p:cNvPr id="28" name="Rectangle 27">
            <a:extLst>
              <a:ext uri="{FF2B5EF4-FFF2-40B4-BE49-F238E27FC236}">
                <a16:creationId xmlns:a16="http://schemas.microsoft.com/office/drawing/2014/main" id="{FF9538C0-6942-EBF9-30C5-51DFC008DD39}"/>
              </a:ext>
            </a:extLst>
          </p:cNvPr>
          <p:cNvSpPr/>
          <p:nvPr/>
        </p:nvSpPr>
        <p:spPr>
          <a:xfrm>
            <a:off x="-142876" y="-1118692"/>
            <a:ext cx="12548121" cy="8001000"/>
          </a:xfrm>
          <a:prstGeom prst="rect">
            <a:avLst/>
          </a:prstGeom>
          <a:solidFill>
            <a:srgbClr val="000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Audio 35">
            <a:hlinkClick r:id="" action="ppaction://media"/>
            <a:extLst>
              <a:ext uri="{FF2B5EF4-FFF2-40B4-BE49-F238E27FC236}">
                <a16:creationId xmlns:a16="http://schemas.microsoft.com/office/drawing/2014/main" id="{A8397467-59D8-F3E6-A6B6-31C8B7032EE9}"/>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7407512"/>
      </p:ext>
    </p:extLst>
  </p:cSld>
  <p:clrMapOvr>
    <a:masterClrMapping/>
  </p:clrMapOvr>
  <mc:AlternateContent xmlns:mc="http://schemas.openxmlformats.org/markup-compatibility/2006" xmlns:p14="http://schemas.microsoft.com/office/powerpoint/2010/main">
    <mc:Choice Requires="p14">
      <p:transition p14:dur="0" advTm="13136"/>
    </mc:Choice>
    <mc:Fallback xmlns="">
      <p:transition advTm="13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par>
                                <p:cTn id="7" presetID="10" presetClass="exit" presetSubtype="0" fill="hold" grpId="0" nodeType="withEffect">
                                  <p:stCondLst>
                                    <p:cond delay="0"/>
                                  </p:stCondLst>
                                  <p:childTnLst>
                                    <p:animEffect transition="out" filter="fade">
                                      <p:cBhvr>
                                        <p:cTn id="8" dur="2000"/>
                                        <p:tgtEl>
                                          <p:spTgt spid="28"/>
                                        </p:tgtEl>
                                      </p:cBhvr>
                                    </p:animEffect>
                                    <p:set>
                                      <p:cBhvr>
                                        <p:cTn id="9" dur="1" fill="hold">
                                          <p:stCondLst>
                                            <p:cond delay="1999"/>
                                          </p:stCondLst>
                                        </p:cTn>
                                        <p:tgtEl>
                                          <p:spTgt spid="28"/>
                                        </p:tgtEl>
                                        <p:attrNameLst>
                                          <p:attrName>style.visibility</p:attrName>
                                        </p:attrNameLst>
                                      </p:cBhvr>
                                      <p:to>
                                        <p:strVal val="hidden"/>
                                      </p:to>
                                    </p:set>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2000"/>
                                        <p:tgtEl>
                                          <p:spTgt spid="29"/>
                                        </p:tgtEl>
                                      </p:cBhvr>
                                    </p:animEffect>
                                  </p:childTnLst>
                                </p:cTn>
                              </p:par>
                            </p:childTnLst>
                          </p:cTn>
                        </p:par>
                        <p:par>
                          <p:cTn id="17" fill="hold">
                            <p:stCondLst>
                              <p:cond delay="4000"/>
                            </p:stCondLst>
                            <p:childTnLst>
                              <p:par>
                                <p:cTn id="18" presetID="1" presetClass="exit" presetSubtype="0" fill="hold" grpId="1" nodeType="afterEffect">
                                  <p:stCondLst>
                                    <p:cond delay="0"/>
                                  </p:stCondLst>
                                  <p:childTnLst>
                                    <p:set>
                                      <p:cBhvr>
                                        <p:cTn id="19" dur="1" fill="hold">
                                          <p:stCondLst>
                                            <p:cond delay="0"/>
                                          </p:stCondLst>
                                        </p:cTn>
                                        <p:tgtEl>
                                          <p:spTgt spid="29"/>
                                        </p:tgtEl>
                                        <p:attrNameLst>
                                          <p:attrName>style.visibility</p:attrName>
                                        </p:attrNameLst>
                                      </p:cBhvr>
                                      <p:to>
                                        <p:strVal val="hidden"/>
                                      </p:to>
                                    </p:set>
                                  </p:childTnLst>
                                </p:cTn>
                              </p:par>
                            </p:childTnLst>
                          </p:cTn>
                        </p:par>
                        <p:par>
                          <p:cTn id="20" fill="hold">
                            <p:stCondLst>
                              <p:cond delay="4000"/>
                            </p:stCondLst>
                            <p:childTnLst>
                              <p:par>
                                <p:cTn id="21" presetID="1"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par>
                          <p:cTn id="23" fill="hold">
                            <p:stCondLst>
                              <p:cond delay="4000"/>
                            </p:stCondLst>
                            <p:childTnLst>
                              <p:par>
                                <p:cTn id="24" presetID="42" presetClass="path" presetSubtype="0" accel="50000" decel="50000" fill="hold" nodeType="afterEffect">
                                  <p:stCondLst>
                                    <p:cond delay="0"/>
                                  </p:stCondLst>
                                  <p:childTnLst>
                                    <p:animMotion origin="layout" path="M 3.54167E-6 -3.7037E-6 L -0.67813 -0.01713 " pathEditMode="relative" rAng="0" ptsTypes="AA">
                                      <p:cBhvr>
                                        <p:cTn id="25" dur="3000" fill="hold"/>
                                        <p:tgtEl>
                                          <p:spTgt spid="1026"/>
                                        </p:tgtEl>
                                        <p:attrNameLst>
                                          <p:attrName>ppt_x</p:attrName>
                                          <p:attrName>ppt_y</p:attrName>
                                        </p:attrNameLst>
                                      </p:cBhvr>
                                      <p:rCtr x="-33906" y="-856"/>
                                    </p:animMotion>
                                  </p:childTnLst>
                                </p:cTn>
                              </p:par>
                              <p:par>
                                <p:cTn id="26" presetID="42" presetClass="path" presetSubtype="0" accel="50000" decel="50000" fill="hold" nodeType="withEffect">
                                  <p:stCondLst>
                                    <p:cond delay="0"/>
                                  </p:stCondLst>
                                  <p:childTnLst>
                                    <p:animMotion origin="layout" path="M 2.08333E-7 4.07407E-6 L -0.66953 -0.00926 " pathEditMode="relative" rAng="0" ptsTypes="AA">
                                      <p:cBhvr>
                                        <p:cTn id="27" dur="3000" fill="hold"/>
                                        <p:tgtEl>
                                          <p:spTgt spid="37"/>
                                        </p:tgtEl>
                                        <p:attrNameLst>
                                          <p:attrName>ppt_x</p:attrName>
                                          <p:attrName>ppt_y</p:attrName>
                                        </p:attrNameLst>
                                      </p:cBhvr>
                                      <p:rCtr x="-33477" y="-463"/>
                                    </p:animMotion>
                                  </p:childTnLst>
                                </p:cTn>
                              </p:par>
                            </p:childTnLst>
                          </p:cTn>
                        </p:par>
                        <p:par>
                          <p:cTn id="28" fill="hold">
                            <p:stCondLst>
                              <p:cond delay="7000"/>
                            </p:stCondLst>
                            <p:childTnLst>
                              <p:par>
                                <p:cTn id="29" presetID="1" presetClass="exit" presetSubtype="0" fill="hold" nodeType="after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par>
                          <p:cTn id="37" fill="hold">
                            <p:stCondLst>
                              <p:cond delay="7000"/>
                            </p:stCondLst>
                            <p:childTnLst>
                              <p:par>
                                <p:cTn id="38" presetID="42" presetClass="path" presetSubtype="0" accel="50000" decel="50000" fill="hold" nodeType="afterEffect">
                                  <p:stCondLst>
                                    <p:cond delay="0"/>
                                  </p:stCondLst>
                                  <p:childTnLst>
                                    <p:animMotion origin="layout" path="M -0.67813 -0.01713 L -1.52826 -0.02361 " pathEditMode="relative" rAng="0" ptsTypes="AA">
                                      <p:cBhvr>
                                        <p:cTn id="39" dur="3000" fill="hold"/>
                                        <p:tgtEl>
                                          <p:spTgt spid="1026"/>
                                        </p:tgtEl>
                                        <p:attrNameLst>
                                          <p:attrName>ppt_x</p:attrName>
                                          <p:attrName>ppt_y</p:attrName>
                                        </p:attrNameLst>
                                      </p:cBhvr>
                                      <p:rCtr x="-42513" y="-324"/>
                                    </p:animMotion>
                                  </p:childTnLst>
                                </p:cTn>
                              </p:par>
                              <p:par>
                                <p:cTn id="40" presetID="42" presetClass="path" presetSubtype="0" accel="50000" decel="50000" fill="hold" nodeType="withEffect">
                                  <p:stCondLst>
                                    <p:cond delay="0"/>
                                  </p:stCondLst>
                                  <p:childTnLst>
                                    <p:animMotion origin="layout" path="M -0.66953 -0.00926 L -1.54323 -0.01181 " pathEditMode="relative" rAng="0" ptsTypes="AA">
                                      <p:cBhvr>
                                        <p:cTn id="41" dur="3000" fill="hold"/>
                                        <p:tgtEl>
                                          <p:spTgt spid="37"/>
                                        </p:tgtEl>
                                        <p:attrNameLst>
                                          <p:attrName>ppt_x</p:attrName>
                                          <p:attrName>ppt_y</p:attrName>
                                        </p:attrNameLst>
                                      </p:cBhvr>
                                      <p:rCtr x="-43685" y="-139"/>
                                    </p:animMotion>
                                  </p:childTnLst>
                                </p:cTn>
                              </p:par>
                              <p:par>
                                <p:cTn id="42" presetID="42" presetClass="path" presetSubtype="0" accel="50000" decel="50000" fill="hold" nodeType="withEffect">
                                  <p:stCondLst>
                                    <p:cond delay="0"/>
                                  </p:stCondLst>
                                  <p:childTnLst>
                                    <p:animMotion origin="layout" path="M -4.79167E-6 3.7037E-6 L -0.87382 0.00069 " pathEditMode="relative" rAng="0" ptsTypes="AA">
                                      <p:cBhvr>
                                        <p:cTn id="43" dur="3000" fill="hold"/>
                                        <p:tgtEl>
                                          <p:spTgt spid="43"/>
                                        </p:tgtEl>
                                        <p:attrNameLst>
                                          <p:attrName>ppt_x</p:attrName>
                                          <p:attrName>ppt_y</p:attrName>
                                        </p:attrNameLst>
                                      </p:cBhvr>
                                      <p:rCtr x="-43698" y="23"/>
                                    </p:animMotion>
                                  </p:childTnLst>
                                </p:cTn>
                              </p:par>
                              <p:par>
                                <p:cTn id="44" presetID="42" presetClass="path" presetSubtype="0" accel="50000" decel="50000" fill="hold" nodeType="withEffect">
                                  <p:stCondLst>
                                    <p:cond delay="0"/>
                                  </p:stCondLst>
                                  <p:childTnLst>
                                    <p:animMotion origin="layout" path="M -2.70833E-6 1.11111E-6 L -0.87903 0.00833 " pathEditMode="relative" rAng="0" ptsTypes="AA">
                                      <p:cBhvr>
                                        <p:cTn id="45" dur="3000" fill="hold"/>
                                        <p:tgtEl>
                                          <p:spTgt spid="48"/>
                                        </p:tgtEl>
                                        <p:attrNameLst>
                                          <p:attrName>ppt_x</p:attrName>
                                          <p:attrName>ppt_y</p:attrName>
                                        </p:attrNameLst>
                                      </p:cBhvr>
                                      <p:rCtr x="-43945" y="417"/>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6"/>
                </p:tgtEl>
              </p:cMediaNode>
            </p:audio>
          </p:childTnLst>
        </p:cTn>
      </p:par>
    </p:tnLst>
    <p:bldLst>
      <p:bldP spid="3" grpId="0" animBg="1"/>
      <p:bldP spid="27" grpId="0"/>
      <p:bldP spid="29" grpId="0"/>
      <p:bldP spid="29" grpId="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AAF5A4E-A515-3A8E-DED0-D555A08D3EC8}"/>
              </a:ext>
            </a:extLst>
          </p:cNvPr>
          <p:cNvGrpSpPr/>
          <p:nvPr/>
        </p:nvGrpSpPr>
        <p:grpSpPr>
          <a:xfrm>
            <a:off x="-266700" y="-1368425"/>
            <a:ext cx="12458700" cy="6175623"/>
            <a:chOff x="0" y="-1457325"/>
            <a:chExt cx="12458700" cy="6175623"/>
          </a:xfrm>
        </p:grpSpPr>
        <p:pic>
          <p:nvPicPr>
            <p:cNvPr id="5" name="Picture 4">
              <a:extLst>
                <a:ext uri="{FF2B5EF4-FFF2-40B4-BE49-F238E27FC236}">
                  <a16:creationId xmlns:a16="http://schemas.microsoft.com/office/drawing/2014/main" id="{AA3C8400-4DE6-9CF7-9A39-8B7E250481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E6C04B40-558C-91EA-5413-26C90A24D6D2}"/>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EC1569-F91F-C833-585E-26CBE0E30A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A227A7-F177-E719-30DB-A2E38F75360B}"/>
                </a:ext>
              </a:extLst>
            </p:cNvPr>
            <p:cNvSpPr/>
            <p:nvPr/>
          </p:nvSpPr>
          <p:spPr>
            <a:xfrm>
              <a:off x="1809750" y="3493507"/>
              <a:ext cx="1676400" cy="923925"/>
            </a:xfrm>
            <a:prstGeom prst="rect">
              <a:avLst/>
            </a:prstGeom>
            <a:blipFill dpi="0" rotWithShape="1">
              <a:blip r:embed="rId4"/>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0EFB0B60-E083-E1EE-595B-C57DCD938C57}"/>
                </a:ext>
              </a:extLst>
            </p:cNvPr>
            <p:cNvSpPr/>
            <p:nvPr/>
          </p:nvSpPr>
          <p:spPr>
            <a:xfrm rot="16200000">
              <a:off x="-556462" y="796088"/>
              <a:ext cx="5761123" cy="1295400"/>
            </a:xfrm>
            <a:prstGeom prst="flowChartManualOperation">
              <a:avLst/>
            </a:prstGeom>
            <a:solidFill>
              <a:srgbClr val="FFF5E0"/>
            </a:solidFill>
            <a:ln w="12700">
              <a:solidFill>
                <a:srgbClr val="432D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Input 9">
              <a:extLst>
                <a:ext uri="{FF2B5EF4-FFF2-40B4-BE49-F238E27FC236}">
                  <a16:creationId xmlns:a16="http://schemas.microsoft.com/office/drawing/2014/main" id="{5B55E6F6-D27C-0B5E-B4BC-19B0FB1EB399}"/>
                </a:ext>
              </a:extLst>
            </p:cNvPr>
            <p:cNvSpPr/>
            <p:nvPr/>
          </p:nvSpPr>
          <p:spPr>
            <a:xfrm rot="16200000" flipH="1">
              <a:off x="4482029" y="2467704"/>
              <a:ext cx="382040" cy="2085977"/>
            </a:xfrm>
            <a:prstGeom prst="flowChartManualInpu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9C6920FA-6649-0241-3402-011D39B54E6F}"/>
                </a:ext>
              </a:extLst>
            </p:cNvPr>
            <p:cNvSpPr/>
            <p:nvPr/>
          </p:nvSpPr>
          <p:spPr>
            <a:xfrm>
              <a:off x="3456333" y="3015495"/>
              <a:ext cx="731354" cy="551005"/>
            </a:xfrm>
            <a:prstGeom prst="flowChartManualInput">
              <a:avLst/>
            </a:prstGeom>
            <a:solidFill>
              <a:srgbClr val="CCCCCC"/>
            </a:solidFill>
            <a:ln>
              <a:solidFill>
                <a:srgbClr val="2C3234"/>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76C49E4F-3B9A-DD9E-8DA7-0A2DFF44C881}"/>
              </a:ext>
            </a:extLst>
          </p:cNvPr>
          <p:cNvSpPr/>
          <p:nvPr/>
        </p:nvSpPr>
        <p:spPr>
          <a:xfrm>
            <a:off x="3281090" y="3799539"/>
            <a:ext cx="2168247" cy="551005"/>
          </a:xfrm>
          <a:prstGeom prst="rect">
            <a:avLst/>
          </a:prstGeom>
          <a:solidFill>
            <a:srgbClr val="F2F2F2"/>
          </a:solidFill>
          <a:ln w="22225">
            <a:solidFill>
              <a:srgbClr val="2C3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B215C59-1241-5266-AE2C-F5783A7B6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1287202B-6AD3-A95D-C076-91DF9C32B0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375480C4-D889-C076-50F0-517FBB0DAF3D}"/>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CC4C1AB4-87E6-6948-8AF2-2CD4D8C8E404}"/>
              </a:ext>
            </a:extLst>
          </p:cNvPr>
          <p:cNvPicPr>
            <a:picLocks noChangeAspect="1"/>
          </p:cNvPicPr>
          <p:nvPr/>
        </p:nvPicPr>
        <p:blipFill>
          <a:blip r:embed="rId9"/>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17" name="Group 16">
            <a:extLst>
              <a:ext uri="{FF2B5EF4-FFF2-40B4-BE49-F238E27FC236}">
                <a16:creationId xmlns:a16="http://schemas.microsoft.com/office/drawing/2014/main" id="{F035C4DC-A777-A341-CF7D-A03685637AEB}"/>
              </a:ext>
            </a:extLst>
          </p:cNvPr>
          <p:cNvGrpSpPr/>
          <p:nvPr/>
        </p:nvGrpSpPr>
        <p:grpSpPr>
          <a:xfrm>
            <a:off x="13685593" y="2931738"/>
            <a:ext cx="1417769" cy="491462"/>
            <a:chOff x="8345464" y="3043872"/>
            <a:chExt cx="1417769" cy="491462"/>
          </a:xfrm>
        </p:grpSpPr>
        <p:sp>
          <p:nvSpPr>
            <p:cNvPr id="18" name="Rectangle 17">
              <a:extLst>
                <a:ext uri="{FF2B5EF4-FFF2-40B4-BE49-F238E27FC236}">
                  <a16:creationId xmlns:a16="http://schemas.microsoft.com/office/drawing/2014/main" id="{716A660B-EBCB-7F24-F2C5-1704BAD3318D}"/>
                </a:ext>
              </a:extLst>
            </p:cNvPr>
            <p:cNvSpPr/>
            <p:nvPr/>
          </p:nvSpPr>
          <p:spPr>
            <a:xfrm>
              <a:off x="8397106" y="3062828"/>
              <a:ext cx="1316187" cy="472506"/>
            </a:xfrm>
            <a:prstGeom prst="rect">
              <a:avLst/>
            </a:prstGeom>
            <a:solidFill>
              <a:srgbClr val="0029A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5A416F-2B0F-63BE-EAD6-A4F59E03DE47}"/>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931989" y="3043872"/>
              <a:ext cx="277757" cy="471653"/>
            </a:xfrm>
            <a:prstGeom prst="rect">
              <a:avLst/>
            </a:prstGeom>
          </p:spPr>
        </p:pic>
        <p:sp>
          <p:nvSpPr>
            <p:cNvPr id="20" name="Flowchart: Delay 19">
              <a:extLst>
                <a:ext uri="{FF2B5EF4-FFF2-40B4-BE49-F238E27FC236}">
                  <a16:creationId xmlns:a16="http://schemas.microsoft.com/office/drawing/2014/main" id="{E3DAA52D-0FCA-E954-C674-0FC2327FAE8D}"/>
                </a:ext>
              </a:extLst>
            </p:cNvPr>
            <p:cNvSpPr/>
            <p:nvPr/>
          </p:nvSpPr>
          <p:spPr>
            <a:xfrm rot="16918763">
              <a:off x="8251630" y="3240881"/>
              <a:ext cx="234811" cy="47143"/>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2D14FF49-C2DA-87BF-6B58-DE9FC76563A3}"/>
                </a:ext>
              </a:extLst>
            </p:cNvPr>
            <p:cNvSpPr/>
            <p:nvPr/>
          </p:nvSpPr>
          <p:spPr>
            <a:xfrm rot="15471230">
              <a:off x="9622256" y="3256127"/>
              <a:ext cx="234811" cy="47143"/>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38E6D72-C029-CF2C-6AD0-377B91B25587}"/>
              </a:ext>
            </a:extLst>
          </p:cNvPr>
          <p:cNvGrpSpPr/>
          <p:nvPr/>
        </p:nvGrpSpPr>
        <p:grpSpPr>
          <a:xfrm>
            <a:off x="12282393" y="2489047"/>
            <a:ext cx="1447366" cy="931672"/>
            <a:chOff x="6915310" y="2593386"/>
            <a:chExt cx="1447366" cy="931672"/>
          </a:xfrm>
        </p:grpSpPr>
        <p:sp>
          <p:nvSpPr>
            <p:cNvPr id="28" name="Rectangle 27">
              <a:extLst>
                <a:ext uri="{FF2B5EF4-FFF2-40B4-BE49-F238E27FC236}">
                  <a16:creationId xmlns:a16="http://schemas.microsoft.com/office/drawing/2014/main" id="{E685F21A-C599-1126-29B1-B623973D3186}"/>
                </a:ext>
              </a:extLst>
            </p:cNvPr>
            <p:cNvSpPr/>
            <p:nvPr/>
          </p:nvSpPr>
          <p:spPr>
            <a:xfrm>
              <a:off x="6985660" y="2593386"/>
              <a:ext cx="1316187" cy="931672"/>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98789E75-908E-4007-7019-5687BFBF9825}"/>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409138" y="2668978"/>
              <a:ext cx="447578" cy="760022"/>
            </a:xfrm>
            <a:prstGeom prst="rect">
              <a:avLst/>
            </a:prstGeom>
          </p:spPr>
        </p:pic>
        <p:sp>
          <p:nvSpPr>
            <p:cNvPr id="30" name="Flowchart: Delay 29">
              <a:extLst>
                <a:ext uri="{FF2B5EF4-FFF2-40B4-BE49-F238E27FC236}">
                  <a16:creationId xmlns:a16="http://schemas.microsoft.com/office/drawing/2014/main" id="{888F6433-FBF8-96D9-3349-8EA3D1B3C228}"/>
                </a:ext>
              </a:extLst>
            </p:cNvPr>
            <p:cNvSpPr/>
            <p:nvPr/>
          </p:nvSpPr>
          <p:spPr>
            <a:xfrm rot="16918763">
              <a:off x="6723054" y="3031169"/>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9A866CD9-9BF6-DB0F-94EF-5BFC12DA9B85}"/>
                </a:ext>
              </a:extLst>
            </p:cNvPr>
            <p:cNvSpPr/>
            <p:nvPr/>
          </p:nvSpPr>
          <p:spPr>
            <a:xfrm rot="15713191">
              <a:off x="8114315" y="2971996"/>
              <a:ext cx="440617" cy="56105"/>
            </a:xfrm>
            <a:prstGeom prst="flowChartDelay">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91C4A9A9-D0C2-F5D9-8F16-9AFCDD3659D7}"/>
              </a:ext>
            </a:extLst>
          </p:cNvPr>
          <p:cNvGrpSpPr/>
          <p:nvPr/>
        </p:nvGrpSpPr>
        <p:grpSpPr>
          <a:xfrm>
            <a:off x="5959672" y="2309137"/>
            <a:ext cx="1162050" cy="1119863"/>
            <a:chOff x="7954133" y="3385451"/>
            <a:chExt cx="1879355" cy="1499337"/>
          </a:xfrm>
        </p:grpSpPr>
        <p:sp>
          <p:nvSpPr>
            <p:cNvPr id="53" name="Cube 52">
              <a:extLst>
                <a:ext uri="{FF2B5EF4-FFF2-40B4-BE49-F238E27FC236}">
                  <a16:creationId xmlns:a16="http://schemas.microsoft.com/office/drawing/2014/main" id="{8CF5B183-17EB-F8D9-00C9-86A56B3C8993}"/>
                </a:ext>
              </a:extLst>
            </p:cNvPr>
            <p:cNvSpPr/>
            <p:nvPr/>
          </p:nvSpPr>
          <p:spPr>
            <a:xfrm>
              <a:off x="7954133" y="3385451"/>
              <a:ext cx="1810774" cy="1499337"/>
            </a:xfrm>
            <a:prstGeom prst="cube">
              <a:avLst/>
            </a:prstGeom>
            <a:solidFill>
              <a:srgbClr val="C00000"/>
            </a:solidFill>
            <a:ln w="158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4" name="Picture 53">
              <a:extLst>
                <a:ext uri="{FF2B5EF4-FFF2-40B4-BE49-F238E27FC236}">
                  <a16:creationId xmlns:a16="http://schemas.microsoft.com/office/drawing/2014/main" id="{B0AF83FB-F5BB-A6C1-D6EB-B39335EA6F22}"/>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55" name="Block Arc 54">
              <a:extLst>
                <a:ext uri="{FF2B5EF4-FFF2-40B4-BE49-F238E27FC236}">
                  <a16:creationId xmlns:a16="http://schemas.microsoft.com/office/drawing/2014/main" id="{A4247C13-E637-7C71-97F7-83A664AEB234}"/>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56" name="Parallelogram 55">
              <a:extLst>
                <a:ext uri="{FF2B5EF4-FFF2-40B4-BE49-F238E27FC236}">
                  <a16:creationId xmlns:a16="http://schemas.microsoft.com/office/drawing/2014/main" id="{073ED435-5E41-038C-8D4C-D1748FD3CC82}"/>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7" name="Group 56">
            <a:extLst>
              <a:ext uri="{FF2B5EF4-FFF2-40B4-BE49-F238E27FC236}">
                <a16:creationId xmlns:a16="http://schemas.microsoft.com/office/drawing/2014/main" id="{6B327B22-8D40-FD3D-AD2B-E96D70C97943}"/>
              </a:ext>
            </a:extLst>
          </p:cNvPr>
          <p:cNvGrpSpPr/>
          <p:nvPr/>
        </p:nvGrpSpPr>
        <p:grpSpPr>
          <a:xfrm>
            <a:off x="7315489" y="2838255"/>
            <a:ext cx="1146300" cy="582464"/>
            <a:chOff x="5445025" y="4921153"/>
            <a:chExt cx="1146300" cy="582464"/>
          </a:xfrm>
        </p:grpSpPr>
        <p:grpSp>
          <p:nvGrpSpPr>
            <p:cNvPr id="58" name="Group 57">
              <a:extLst>
                <a:ext uri="{FF2B5EF4-FFF2-40B4-BE49-F238E27FC236}">
                  <a16:creationId xmlns:a16="http://schemas.microsoft.com/office/drawing/2014/main" id="{77DEAE64-64F8-22AC-1506-FEB4F29AFC02}"/>
                </a:ext>
              </a:extLst>
            </p:cNvPr>
            <p:cNvGrpSpPr/>
            <p:nvPr/>
          </p:nvGrpSpPr>
          <p:grpSpPr>
            <a:xfrm>
              <a:off x="5445025" y="4921153"/>
              <a:ext cx="1146300" cy="582464"/>
              <a:chOff x="4133610" y="1855168"/>
              <a:chExt cx="1719477" cy="910892"/>
            </a:xfrm>
          </p:grpSpPr>
          <p:sp>
            <p:nvSpPr>
              <p:cNvPr id="60" name="Cube 59">
                <a:extLst>
                  <a:ext uri="{FF2B5EF4-FFF2-40B4-BE49-F238E27FC236}">
                    <a16:creationId xmlns:a16="http://schemas.microsoft.com/office/drawing/2014/main" id="{ED523E43-359D-9627-EECE-4A6900619400}"/>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Block Arc 60">
                <a:extLst>
                  <a:ext uri="{FF2B5EF4-FFF2-40B4-BE49-F238E27FC236}">
                    <a16:creationId xmlns:a16="http://schemas.microsoft.com/office/drawing/2014/main" id="{634E8229-3248-EFAD-BC0A-48CF961990EC}"/>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59" name="Picture 58">
              <a:extLst>
                <a:ext uri="{FF2B5EF4-FFF2-40B4-BE49-F238E27FC236}">
                  <a16:creationId xmlns:a16="http://schemas.microsoft.com/office/drawing/2014/main" id="{0C73ECCA-D2E4-B6A8-7849-98DEB303BA39}"/>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scene3d>
              <a:camera prst="perspectiveRelaxed"/>
              <a:lightRig rig="threePt" dir="t"/>
            </a:scene3d>
          </p:spPr>
        </p:pic>
      </p:grpSp>
      <p:grpSp>
        <p:nvGrpSpPr>
          <p:cNvPr id="2" name="Group 1">
            <a:extLst>
              <a:ext uri="{FF2B5EF4-FFF2-40B4-BE49-F238E27FC236}">
                <a16:creationId xmlns:a16="http://schemas.microsoft.com/office/drawing/2014/main" id="{EF8C62AE-FFF4-809A-7578-62268DA57965}"/>
              </a:ext>
            </a:extLst>
          </p:cNvPr>
          <p:cNvGrpSpPr/>
          <p:nvPr/>
        </p:nvGrpSpPr>
        <p:grpSpPr>
          <a:xfrm>
            <a:off x="12282393" y="2999152"/>
            <a:ext cx="3154339" cy="2828195"/>
            <a:chOff x="6935661" y="3096296"/>
            <a:chExt cx="3154339" cy="2928170"/>
          </a:xfrm>
        </p:grpSpPr>
        <p:grpSp>
          <p:nvGrpSpPr>
            <p:cNvPr id="3" name="Group 2">
              <a:extLst>
                <a:ext uri="{FF2B5EF4-FFF2-40B4-BE49-F238E27FC236}">
                  <a16:creationId xmlns:a16="http://schemas.microsoft.com/office/drawing/2014/main" id="{B974B979-F05E-5403-0A26-95904D140A3F}"/>
                </a:ext>
              </a:extLst>
            </p:cNvPr>
            <p:cNvGrpSpPr/>
            <p:nvPr/>
          </p:nvGrpSpPr>
          <p:grpSpPr>
            <a:xfrm>
              <a:off x="6935661" y="3535334"/>
              <a:ext cx="3154339" cy="2489132"/>
              <a:chOff x="6999514" y="3611694"/>
              <a:chExt cx="3154339" cy="2489132"/>
            </a:xfrm>
          </p:grpSpPr>
          <p:sp>
            <p:nvSpPr>
              <p:cNvPr id="13" name="Freeform: Shape 12">
                <a:extLst>
                  <a:ext uri="{FF2B5EF4-FFF2-40B4-BE49-F238E27FC236}">
                    <a16:creationId xmlns:a16="http://schemas.microsoft.com/office/drawing/2014/main" id="{87491E9E-1D87-A155-8293-4EF1B4A4C348}"/>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Cartoon Technician Silhouette Illustration - Car tires png download - 1300*1283 - Free ...">
                <a:extLst>
                  <a:ext uri="{FF2B5EF4-FFF2-40B4-BE49-F238E27FC236}">
                    <a16:creationId xmlns:a16="http://schemas.microsoft.com/office/drawing/2014/main" id="{9887C475-2679-161F-EBCE-0969916B6E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4" descr="Cartoon Technician Silhouette Illustration - Car tires png download - 1300*1283 - Free ...">
                <a:extLst>
                  <a:ext uri="{FF2B5EF4-FFF2-40B4-BE49-F238E27FC236}">
                    <a16:creationId xmlns:a16="http://schemas.microsoft.com/office/drawing/2014/main" id="{8B085F85-90B3-FD14-BBC4-31BBC0B976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2" name="Flowchart: Delay 11">
              <a:extLst>
                <a:ext uri="{FF2B5EF4-FFF2-40B4-BE49-F238E27FC236}">
                  <a16:creationId xmlns:a16="http://schemas.microsoft.com/office/drawing/2014/main" id="{5D5B1D91-22F9-222C-7B0D-644EEA10AE60}"/>
                </a:ext>
              </a:extLst>
            </p:cNvPr>
            <p:cNvSpPr/>
            <p:nvPr/>
          </p:nvSpPr>
          <p:spPr>
            <a:xfrm rot="16200000">
              <a:off x="9747283" y="3203109"/>
              <a:ext cx="448282" cy="234656"/>
            </a:xfrm>
            <a:prstGeom prst="flowChartDelay">
              <a:avLst/>
            </a:prstGeom>
            <a:solidFill>
              <a:srgbClr val="2C323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D45D98AC-D83F-303E-7980-D7F3D24806CB}"/>
              </a:ext>
            </a:extLst>
          </p:cNvPr>
          <p:cNvSpPr/>
          <p:nvPr/>
        </p:nvSpPr>
        <p:spPr>
          <a:xfrm>
            <a:off x="2718013" y="-19142"/>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sp>
        <p:nvSpPr>
          <p:cNvPr id="63" name="TextBox 62">
            <a:extLst>
              <a:ext uri="{FF2B5EF4-FFF2-40B4-BE49-F238E27FC236}">
                <a16:creationId xmlns:a16="http://schemas.microsoft.com/office/drawing/2014/main" id="{4449F002-69F2-A849-B1D8-30823E6E9C77}"/>
              </a:ext>
            </a:extLst>
          </p:cNvPr>
          <p:cNvSpPr txBox="1"/>
          <p:nvPr/>
        </p:nvSpPr>
        <p:spPr>
          <a:xfrm>
            <a:off x="4377889" y="26164"/>
            <a:ext cx="4423006" cy="923330"/>
          </a:xfrm>
          <a:prstGeom prst="rect">
            <a:avLst/>
          </a:prstGeom>
          <a:noFill/>
        </p:spPr>
        <p:txBody>
          <a:bodyPr wrap="none" rtlCol="0">
            <a:spAutoFit/>
          </a:bodyPr>
          <a:lstStyle/>
          <a:p>
            <a:r>
              <a:rPr lang="en-US" sz="5400" dirty="0">
                <a:solidFill>
                  <a:schemeClr val="bg1"/>
                </a:solidFill>
                <a:latin typeface="Century Gothic" panose="020B0502020202020204" pitchFamily="34" charset="0"/>
              </a:rPr>
              <a:t>After Service</a:t>
            </a:r>
          </a:p>
        </p:txBody>
      </p:sp>
      <p:sp>
        <p:nvSpPr>
          <p:cNvPr id="64" name="TextBox 63">
            <a:extLst>
              <a:ext uri="{FF2B5EF4-FFF2-40B4-BE49-F238E27FC236}">
                <a16:creationId xmlns:a16="http://schemas.microsoft.com/office/drawing/2014/main" id="{841FDEB0-D3C7-9DC5-214A-2FA73F1E8C54}"/>
              </a:ext>
            </a:extLst>
          </p:cNvPr>
          <p:cNvSpPr txBox="1"/>
          <p:nvPr/>
        </p:nvSpPr>
        <p:spPr>
          <a:xfrm>
            <a:off x="2683757" y="7015"/>
            <a:ext cx="7446345" cy="1200329"/>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Saturday Program Staff will return unserved/unused meals to the designated refrigeration unit</a:t>
            </a:r>
          </a:p>
        </p:txBody>
      </p:sp>
      <p:pic>
        <p:nvPicPr>
          <p:cNvPr id="16" name="Picture 2">
            <a:extLst>
              <a:ext uri="{FF2B5EF4-FFF2-40B4-BE49-F238E27FC236}">
                <a16:creationId xmlns:a16="http://schemas.microsoft.com/office/drawing/2014/main" id="{1F504294-4E22-150B-FA75-14DC3EF5E3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15011292" y="1135751"/>
            <a:ext cx="2399262" cy="492768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7BE88791-5038-5C42-08F9-313FCAA396A7}"/>
              </a:ext>
            </a:extLst>
          </p:cNvPr>
          <p:cNvSpPr txBox="1"/>
          <p:nvPr/>
        </p:nvSpPr>
        <p:spPr>
          <a:xfrm>
            <a:off x="2830563" y="180792"/>
            <a:ext cx="7271431" cy="830997"/>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It is important to always return the meals back to the designated refrigeration unit. </a:t>
            </a:r>
          </a:p>
        </p:txBody>
      </p:sp>
      <p:sp>
        <p:nvSpPr>
          <p:cNvPr id="67" name="Rectangle 66">
            <a:extLst>
              <a:ext uri="{FF2B5EF4-FFF2-40B4-BE49-F238E27FC236}">
                <a16:creationId xmlns:a16="http://schemas.microsoft.com/office/drawing/2014/main" id="{A269B35C-7CFD-7773-0A33-BA4B9135C406}"/>
              </a:ext>
            </a:extLst>
          </p:cNvPr>
          <p:cNvSpPr/>
          <p:nvPr/>
        </p:nvSpPr>
        <p:spPr>
          <a:xfrm>
            <a:off x="-109168" y="-1038853"/>
            <a:ext cx="12487193" cy="8001000"/>
          </a:xfrm>
          <a:prstGeom prst="rect">
            <a:avLst/>
          </a:prstGeom>
          <a:solidFill>
            <a:srgbClr val="000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Audio 37">
            <a:hlinkClick r:id="" action="ppaction://media"/>
            <a:extLst>
              <a:ext uri="{FF2B5EF4-FFF2-40B4-BE49-F238E27FC236}">
                <a16:creationId xmlns:a16="http://schemas.microsoft.com/office/drawing/2014/main" id="{0C86EA4B-6941-F82C-4243-31CD850BE4E8}"/>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1513536"/>
      </p:ext>
    </p:extLst>
  </p:cSld>
  <p:clrMapOvr>
    <a:masterClrMapping/>
  </p:clrMapOvr>
  <mc:AlternateContent xmlns:mc="http://schemas.openxmlformats.org/markup-compatibility/2006" xmlns:p14="http://schemas.microsoft.com/office/powerpoint/2010/main">
    <mc:Choice Requires="p14">
      <p:transition p14:dur="0" advTm="17245"/>
    </mc:Choice>
    <mc:Fallback xmlns="">
      <p:transition advTm="17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par>
                                <p:cTn id="7" presetID="22" presetClass="entr" presetSubtype="8"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wipe(left)">
                                      <p:cBhvr>
                                        <p:cTn id="9" dur="3000"/>
                                        <p:tgtEl>
                                          <p:spTgt spid="63"/>
                                        </p:tgtEl>
                                      </p:cBhvr>
                                    </p:animEffect>
                                  </p:childTnLst>
                                </p:cTn>
                              </p:par>
                            </p:childTnLst>
                          </p:cTn>
                        </p:par>
                        <p:par>
                          <p:cTn id="10" fill="hold">
                            <p:stCondLst>
                              <p:cond delay="3000"/>
                            </p:stCondLst>
                            <p:childTnLst>
                              <p:par>
                                <p:cTn id="11" presetID="1" presetClass="exit" presetSubtype="0" fill="hold" grpId="1" nodeType="afterEffect">
                                  <p:stCondLst>
                                    <p:cond delay="0"/>
                                  </p:stCondLst>
                                  <p:childTnLst>
                                    <p:set>
                                      <p:cBhvr>
                                        <p:cTn id="12" dur="1" fill="hold">
                                          <p:stCondLst>
                                            <p:cond delay="0"/>
                                          </p:stCondLst>
                                        </p:cTn>
                                        <p:tgtEl>
                                          <p:spTgt spid="6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2.70833E-6 1.48148E-6 L -0.67813 -0.01713 " pathEditMode="relative" rAng="0" ptsTypes="AA">
                                      <p:cBhvr>
                                        <p:cTn id="16" dur="3000" fill="hold"/>
                                        <p:tgtEl>
                                          <p:spTgt spid="16"/>
                                        </p:tgtEl>
                                        <p:attrNameLst>
                                          <p:attrName>ppt_x</p:attrName>
                                          <p:attrName>ppt_y</p:attrName>
                                        </p:attrNameLst>
                                      </p:cBhvr>
                                      <p:rCtr x="-33906" y="-856"/>
                                    </p:animMotion>
                                  </p:childTnLst>
                                </p:cTn>
                              </p:par>
                              <p:par>
                                <p:cTn id="17" presetID="42" presetClass="path" presetSubtype="0" accel="50000" decel="50000" fill="hold" nodeType="withEffect">
                                  <p:stCondLst>
                                    <p:cond delay="0"/>
                                  </p:stCondLst>
                                  <p:childTnLst>
                                    <p:animMotion origin="layout" path="M 2.08333E-7 4.07407E-6 L -0.66953 -0.00926 " pathEditMode="relative" rAng="0" ptsTypes="AA">
                                      <p:cBhvr>
                                        <p:cTn id="18" dur="3000" fill="hold"/>
                                        <p:tgtEl>
                                          <p:spTgt spid="2"/>
                                        </p:tgtEl>
                                        <p:attrNameLst>
                                          <p:attrName>ppt_x</p:attrName>
                                          <p:attrName>ppt_y</p:attrName>
                                        </p:attrNameLst>
                                      </p:cBhvr>
                                      <p:rCtr x="-33477" y="-463"/>
                                    </p:animMotion>
                                  </p:childTnLst>
                                </p:cTn>
                              </p:par>
                              <p:par>
                                <p:cTn id="19" presetID="42" presetClass="path" presetSubtype="0" accel="50000" decel="50000" fill="hold" nodeType="withEffect">
                                  <p:stCondLst>
                                    <p:cond delay="0"/>
                                  </p:stCondLst>
                                  <p:childTnLst>
                                    <p:animMotion origin="layout" path="M 1.04167E-6 -4.44444E-6 L -0.66458 -0.01041 " pathEditMode="relative" rAng="0" ptsTypes="AA">
                                      <p:cBhvr>
                                        <p:cTn id="20" dur="3000" fill="hold"/>
                                        <p:tgtEl>
                                          <p:spTgt spid="17"/>
                                        </p:tgtEl>
                                        <p:attrNameLst>
                                          <p:attrName>ppt_x</p:attrName>
                                          <p:attrName>ppt_y</p:attrName>
                                        </p:attrNameLst>
                                      </p:cBhvr>
                                      <p:rCtr x="-33229" y="-532"/>
                                    </p:animMotion>
                                  </p:childTnLst>
                                </p:cTn>
                              </p:par>
                              <p:par>
                                <p:cTn id="21" presetID="42" presetClass="path" presetSubtype="0" accel="50000" decel="50000" fill="hold" nodeType="withEffect">
                                  <p:stCondLst>
                                    <p:cond delay="0"/>
                                  </p:stCondLst>
                                  <p:childTnLst>
                                    <p:animMotion origin="layout" path="M 3.125E-6 2.96296E-6 L -0.66381 -0.00324 " pathEditMode="relative" rAng="0" ptsTypes="AA">
                                      <p:cBhvr>
                                        <p:cTn id="22" dur="3000" fill="hold"/>
                                        <p:tgtEl>
                                          <p:spTgt spid="27"/>
                                        </p:tgtEl>
                                        <p:attrNameLst>
                                          <p:attrName>ppt_x</p:attrName>
                                          <p:attrName>ppt_y</p:attrName>
                                        </p:attrNameLst>
                                      </p:cBhvr>
                                      <p:rCtr x="-33190" y="-162"/>
                                    </p:animMotion>
                                  </p:childTnLst>
                                </p:cTn>
                              </p:par>
                            </p:childTnLst>
                          </p:cTn>
                        </p:par>
                        <p:par>
                          <p:cTn id="23" fill="hold">
                            <p:stCondLst>
                              <p:cond delay="6000"/>
                            </p:stCondLst>
                            <p:childTnLst>
                              <p:par>
                                <p:cTn id="24" presetID="1" presetClass="exit" presetSubtype="0" fill="hold" nodeType="afterEffect">
                                  <p:stCondLst>
                                    <p:cond delay="0"/>
                                  </p:stCondLst>
                                  <p:childTnLst>
                                    <p:set>
                                      <p:cBhvr>
                                        <p:cTn id="25" dur="1" fill="hold">
                                          <p:stCondLst>
                                            <p:cond delay="0"/>
                                          </p:stCondLst>
                                        </p:cTn>
                                        <p:tgtEl>
                                          <p:spTgt spid="27"/>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par>
                          <p:cTn id="28" fill="hold">
                            <p:stCondLst>
                              <p:cond delay="6000"/>
                            </p:stCondLst>
                            <p:childTnLst>
                              <p:par>
                                <p:cTn id="29" presetID="1" presetClass="entr" presetSubtype="0"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par>
                          <p:cTn id="33" fill="hold">
                            <p:stCondLst>
                              <p:cond delay="6000"/>
                            </p:stCondLst>
                            <p:childTnLst>
                              <p:par>
                                <p:cTn id="34" presetID="42" presetClass="path" presetSubtype="0" accel="50000" decel="50000" fill="hold" nodeType="afterEffect">
                                  <p:stCondLst>
                                    <p:cond delay="0"/>
                                  </p:stCondLst>
                                  <p:childTnLst>
                                    <p:animMotion origin="layout" path="M -0.67813 -0.01713 L -1.52826 -0.02361 " pathEditMode="relative" rAng="0" ptsTypes="AA">
                                      <p:cBhvr>
                                        <p:cTn id="35" dur="3000" fill="hold"/>
                                        <p:tgtEl>
                                          <p:spTgt spid="16"/>
                                        </p:tgtEl>
                                        <p:attrNameLst>
                                          <p:attrName>ppt_x</p:attrName>
                                          <p:attrName>ppt_y</p:attrName>
                                        </p:attrNameLst>
                                      </p:cBhvr>
                                      <p:rCtr x="-42513" y="-324"/>
                                    </p:animMotion>
                                  </p:childTnLst>
                                </p:cTn>
                              </p:par>
                              <p:par>
                                <p:cTn id="36" presetID="42" presetClass="path" presetSubtype="0" accel="50000" decel="50000" fill="hold" nodeType="withEffect">
                                  <p:stCondLst>
                                    <p:cond delay="0"/>
                                  </p:stCondLst>
                                  <p:childTnLst>
                                    <p:animMotion origin="layout" path="M -0.66953 -0.00926 L -1.54323 -0.01181 " pathEditMode="relative" rAng="0" ptsTypes="AA">
                                      <p:cBhvr>
                                        <p:cTn id="37" dur="3000" fill="hold"/>
                                        <p:tgtEl>
                                          <p:spTgt spid="2"/>
                                        </p:tgtEl>
                                        <p:attrNameLst>
                                          <p:attrName>ppt_x</p:attrName>
                                          <p:attrName>ppt_y</p:attrName>
                                        </p:attrNameLst>
                                      </p:cBhvr>
                                      <p:rCtr x="-43685" y="-139"/>
                                    </p:animMotion>
                                  </p:childTnLst>
                                </p:cTn>
                              </p:par>
                            </p:childTnLst>
                          </p:cTn>
                        </p:par>
                        <p:par>
                          <p:cTn id="38" fill="hold">
                            <p:stCondLst>
                              <p:cond delay="9000"/>
                            </p:stCondLst>
                            <p:childTnLst>
                              <p:par>
                                <p:cTn id="39" presetID="1" presetClass="exit" presetSubtype="0" fill="hold" grpId="1" nodeType="afterEffect">
                                  <p:stCondLst>
                                    <p:cond delay="0"/>
                                  </p:stCondLst>
                                  <p:childTnLst>
                                    <p:set>
                                      <p:cBhvr>
                                        <p:cTn id="40" dur="1" fill="hold">
                                          <p:stCondLst>
                                            <p:cond delay="0"/>
                                          </p:stCondLst>
                                        </p:cTn>
                                        <p:tgtEl>
                                          <p:spTgt spid="6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22" presetClass="entr" presetSubtype="1" fill="hold" grpId="0" nodeType="withEffect">
                                  <p:stCondLst>
                                    <p:cond delay="2500"/>
                                  </p:stCondLst>
                                  <p:childTnLst>
                                    <p:set>
                                      <p:cBhvr>
                                        <p:cTn id="44" dur="1" fill="hold">
                                          <p:stCondLst>
                                            <p:cond delay="0"/>
                                          </p:stCondLst>
                                        </p:cTn>
                                        <p:tgtEl>
                                          <p:spTgt spid="67"/>
                                        </p:tgtEl>
                                        <p:attrNameLst>
                                          <p:attrName>style.visibility</p:attrName>
                                        </p:attrNameLst>
                                      </p:cBhvr>
                                      <p:to>
                                        <p:strVal val="visible"/>
                                      </p:to>
                                    </p:set>
                                    <p:animEffect transition="in" filter="wipe(up)">
                                      <p:cBhvr>
                                        <p:cTn id="45"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8"/>
                </p:tgtEl>
              </p:cMediaNode>
            </p:audio>
          </p:childTnLst>
        </p:cTn>
      </p:par>
    </p:tnLst>
    <p:bldLst>
      <p:bldP spid="63" grpId="0"/>
      <p:bldP spid="63" grpId="1"/>
      <p:bldP spid="64" grpId="0"/>
      <p:bldP spid="64" grpId="1"/>
      <p:bldP spid="65" grpId="0"/>
      <p:bldP spid="6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20F444-498F-4614-8B7C-FA055BC2BA74}"/>
              </a:ext>
            </a:extLst>
          </p:cNvPr>
          <p:cNvGrpSpPr/>
          <p:nvPr/>
        </p:nvGrpSpPr>
        <p:grpSpPr>
          <a:xfrm>
            <a:off x="-222609" y="-1270454"/>
            <a:ext cx="12458700" cy="6175623"/>
            <a:chOff x="0" y="-1457325"/>
            <a:chExt cx="12458700" cy="6175623"/>
          </a:xfrm>
        </p:grpSpPr>
        <p:pic>
          <p:nvPicPr>
            <p:cNvPr id="5" name="Picture 4">
              <a:extLst>
                <a:ext uri="{FF2B5EF4-FFF2-40B4-BE49-F238E27FC236}">
                  <a16:creationId xmlns:a16="http://schemas.microsoft.com/office/drawing/2014/main" id="{41B3DC52-3E05-FA6A-C14C-8D64BF3CF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36773"/>
              <a:ext cx="11893432" cy="6155071"/>
            </a:xfrm>
            <a:prstGeom prst="rect">
              <a:avLst/>
            </a:prstGeom>
          </p:spPr>
        </p:pic>
        <p:sp>
          <p:nvSpPr>
            <p:cNvPr id="6" name="Rectangle 5">
              <a:extLst>
                <a:ext uri="{FF2B5EF4-FFF2-40B4-BE49-F238E27FC236}">
                  <a16:creationId xmlns:a16="http://schemas.microsoft.com/office/drawing/2014/main" id="{A775DCF3-86E3-8F1F-568B-B118C40C2CE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0663C5-A175-8041-A817-9323DED689B1}"/>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F9EFB9-32E6-055A-BC95-01D1E891D5AC}"/>
                </a:ext>
              </a:extLst>
            </p:cNvPr>
            <p:cNvSpPr/>
            <p:nvPr/>
          </p:nvSpPr>
          <p:spPr>
            <a:xfrm>
              <a:off x="1809750" y="3493507"/>
              <a:ext cx="1676400" cy="923925"/>
            </a:xfrm>
            <a:prstGeom prst="rect">
              <a:avLst/>
            </a:prstGeom>
            <a:blipFill dpi="0" rotWithShape="1">
              <a:blip r:embed="rId5"/>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441A6F04-ABF7-A826-CA24-649E8EA7DA3D}"/>
                </a:ext>
              </a:extLst>
            </p:cNvPr>
            <p:cNvSpPr/>
            <p:nvPr/>
          </p:nvSpPr>
          <p:spPr>
            <a:xfrm rot="16200000">
              <a:off x="-556462" y="796088"/>
              <a:ext cx="5761123" cy="1295400"/>
            </a:xfrm>
            <a:prstGeom prst="flowChartManualOperation">
              <a:avLst/>
            </a:prstGeom>
            <a:solidFill>
              <a:srgbClr val="FFF5E0"/>
            </a:solidFill>
            <a:ln w="12700">
              <a:solidFill>
                <a:srgbClr val="432D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Input 9">
              <a:extLst>
                <a:ext uri="{FF2B5EF4-FFF2-40B4-BE49-F238E27FC236}">
                  <a16:creationId xmlns:a16="http://schemas.microsoft.com/office/drawing/2014/main" id="{9DD95D5E-3BDD-C5B2-0768-F07F8621424A}"/>
                </a:ext>
              </a:extLst>
            </p:cNvPr>
            <p:cNvSpPr/>
            <p:nvPr/>
          </p:nvSpPr>
          <p:spPr>
            <a:xfrm rot="16200000" flipH="1">
              <a:off x="4482029" y="2467704"/>
              <a:ext cx="382040" cy="2085977"/>
            </a:xfrm>
            <a:prstGeom prst="flowChartManualInpu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EC5554F8-A4A7-9517-349F-FF5ABBCC46B7}"/>
                </a:ext>
              </a:extLst>
            </p:cNvPr>
            <p:cNvSpPr/>
            <p:nvPr/>
          </p:nvSpPr>
          <p:spPr>
            <a:xfrm>
              <a:off x="3456333" y="3015495"/>
              <a:ext cx="731354" cy="551005"/>
            </a:xfrm>
            <a:prstGeom prst="flowChartManualInput">
              <a:avLst/>
            </a:prstGeom>
            <a:solidFill>
              <a:srgbClr val="CCCCCC"/>
            </a:solidFill>
            <a:ln w="19050">
              <a:solidFill>
                <a:srgbClr val="000000"/>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17612222-C9AB-C0A5-13FD-A052D2F219A5}"/>
              </a:ext>
            </a:extLst>
          </p:cNvPr>
          <p:cNvGrpSpPr/>
          <p:nvPr/>
        </p:nvGrpSpPr>
        <p:grpSpPr>
          <a:xfrm>
            <a:off x="5934174" y="2280580"/>
            <a:ext cx="1162050" cy="1119863"/>
            <a:chOff x="7954133" y="3385451"/>
            <a:chExt cx="1879355" cy="1499337"/>
          </a:xfrm>
        </p:grpSpPr>
        <p:sp>
          <p:nvSpPr>
            <p:cNvPr id="13" name="Cube 12">
              <a:extLst>
                <a:ext uri="{FF2B5EF4-FFF2-40B4-BE49-F238E27FC236}">
                  <a16:creationId xmlns:a16="http://schemas.microsoft.com/office/drawing/2014/main" id="{8481E87C-6C74-F5F9-F320-42239479C392}"/>
                </a:ext>
              </a:extLst>
            </p:cNvPr>
            <p:cNvSpPr/>
            <p:nvPr/>
          </p:nvSpPr>
          <p:spPr>
            <a:xfrm>
              <a:off x="7954133" y="3385451"/>
              <a:ext cx="1810774" cy="1499337"/>
            </a:xfrm>
            <a:prstGeom prst="cube">
              <a:avLst/>
            </a:prstGeom>
            <a:solidFill>
              <a:srgbClr val="C00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9FECC4E9-FC43-9CDA-ABB3-E34E23EC9B2D}"/>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5" name="Block Arc 14">
              <a:extLst>
                <a:ext uri="{FF2B5EF4-FFF2-40B4-BE49-F238E27FC236}">
                  <a16:creationId xmlns:a16="http://schemas.microsoft.com/office/drawing/2014/main" id="{8B5C0E59-8323-8BF2-DB63-E949D016ABEB}"/>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6" name="Parallelogram 15">
              <a:extLst>
                <a:ext uri="{FF2B5EF4-FFF2-40B4-BE49-F238E27FC236}">
                  <a16:creationId xmlns:a16="http://schemas.microsoft.com/office/drawing/2014/main" id="{5B4955C5-2B6F-CB5C-1F32-1CED01A56C4F}"/>
                </a:ext>
              </a:extLst>
            </p:cNvPr>
            <p:cNvSpPr/>
            <p:nvPr/>
          </p:nvSpPr>
          <p:spPr>
            <a:xfrm>
              <a:off x="8055610" y="3421380"/>
              <a:ext cx="1604010" cy="293370"/>
            </a:xfrm>
            <a:prstGeom prst="parallelogram">
              <a:avLst>
                <a:gd name="adj" fmla="val 99026"/>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B409EBE5-A1C8-E3A3-1118-2CEB628D52B0}"/>
              </a:ext>
            </a:extLst>
          </p:cNvPr>
          <p:cNvGrpSpPr/>
          <p:nvPr/>
        </p:nvGrpSpPr>
        <p:grpSpPr>
          <a:xfrm>
            <a:off x="7369844" y="2826108"/>
            <a:ext cx="1146300" cy="582464"/>
            <a:chOff x="5445025" y="4921153"/>
            <a:chExt cx="1146300" cy="582464"/>
          </a:xfrm>
        </p:grpSpPr>
        <p:grpSp>
          <p:nvGrpSpPr>
            <p:cNvPr id="18" name="Group 17">
              <a:extLst>
                <a:ext uri="{FF2B5EF4-FFF2-40B4-BE49-F238E27FC236}">
                  <a16:creationId xmlns:a16="http://schemas.microsoft.com/office/drawing/2014/main" id="{3E4CB628-4EAC-341C-7E4A-D4DACE547E4C}"/>
                </a:ext>
              </a:extLst>
            </p:cNvPr>
            <p:cNvGrpSpPr/>
            <p:nvPr/>
          </p:nvGrpSpPr>
          <p:grpSpPr>
            <a:xfrm>
              <a:off x="5445025" y="4921153"/>
              <a:ext cx="1146300" cy="582464"/>
              <a:chOff x="4133610" y="1855168"/>
              <a:chExt cx="1719477" cy="910892"/>
            </a:xfrm>
          </p:grpSpPr>
          <p:sp>
            <p:nvSpPr>
              <p:cNvPr id="20" name="Cube 19">
                <a:extLst>
                  <a:ext uri="{FF2B5EF4-FFF2-40B4-BE49-F238E27FC236}">
                    <a16:creationId xmlns:a16="http://schemas.microsoft.com/office/drawing/2014/main" id="{F86CA7A1-30B3-EAC9-ED5D-54A72CC1D438}"/>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Block Arc 20">
                <a:extLst>
                  <a:ext uri="{FF2B5EF4-FFF2-40B4-BE49-F238E27FC236}">
                    <a16:creationId xmlns:a16="http://schemas.microsoft.com/office/drawing/2014/main" id="{A6E1584C-B01F-D88A-3190-76794A123D19}"/>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FE31C36E-0CB2-F5E2-31CF-0D08631A1346}"/>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5762800" y="5153273"/>
              <a:ext cx="255375" cy="350344"/>
            </a:xfrm>
            <a:prstGeom prst="rect">
              <a:avLst/>
            </a:prstGeom>
            <a:scene3d>
              <a:camera prst="perspectiveRelaxed"/>
              <a:lightRig rig="threePt" dir="t"/>
            </a:scene3d>
          </p:spPr>
        </p:pic>
      </p:grpSp>
      <p:sp>
        <p:nvSpPr>
          <p:cNvPr id="22" name="Rectangle 21">
            <a:extLst>
              <a:ext uri="{FF2B5EF4-FFF2-40B4-BE49-F238E27FC236}">
                <a16:creationId xmlns:a16="http://schemas.microsoft.com/office/drawing/2014/main" id="{2512F873-EC46-DA27-9000-70310A9C85ED}"/>
              </a:ext>
            </a:extLst>
          </p:cNvPr>
          <p:cNvSpPr/>
          <p:nvPr/>
        </p:nvSpPr>
        <p:spPr>
          <a:xfrm>
            <a:off x="3341867" y="3840990"/>
            <a:ext cx="2168247" cy="551005"/>
          </a:xfrm>
          <a:prstGeom prst="rect">
            <a:avLst/>
          </a:prstGeom>
          <a:solidFill>
            <a:srgbClr val="F2F2F2"/>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91AC08B-1F57-34EC-C1D3-A497DA4CB6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36C8B9BD-4CCF-4AAE-DB25-97F700EC3B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5" name="Picture 24" descr="A screenshot of a computer&#10;&#10;Description automatically generated">
            <a:extLst>
              <a:ext uri="{FF2B5EF4-FFF2-40B4-BE49-F238E27FC236}">
                <a16:creationId xmlns:a16="http://schemas.microsoft.com/office/drawing/2014/main" id="{B9B386F8-260A-3555-C6C8-725949692AA0}"/>
              </a:ext>
            </a:extLst>
          </p:cNvPr>
          <p:cNvPicPr>
            <a:picLocks noChangeAspect="1"/>
          </p:cNvPicPr>
          <p:nvPr/>
        </p:nvPicPr>
        <p:blipFill>
          <a:blip r:embed="rId11"/>
          <a:stretch>
            <a:fillRect/>
          </a:stretch>
        </p:blipFill>
        <p:spPr>
          <a:xfrm>
            <a:off x="3489876" y="196664"/>
            <a:ext cx="1153216" cy="833686"/>
          </a:xfrm>
          <a:prstGeom prst="rect">
            <a:avLst/>
          </a:prstGeom>
          <a:ln w="9525">
            <a:solidFill>
              <a:schemeClr val="accent5">
                <a:lumMod val="20000"/>
                <a:lumOff val="80000"/>
              </a:schemeClr>
            </a:solidFill>
          </a:ln>
        </p:spPr>
      </p:pic>
      <p:pic>
        <p:nvPicPr>
          <p:cNvPr id="26" name="Picture 25">
            <a:extLst>
              <a:ext uri="{FF2B5EF4-FFF2-40B4-BE49-F238E27FC236}">
                <a16:creationId xmlns:a16="http://schemas.microsoft.com/office/drawing/2014/main" id="{652AFFA7-234D-733F-CF79-9FEA26B2E7E1}"/>
              </a:ext>
            </a:extLst>
          </p:cNvPr>
          <p:cNvPicPr>
            <a:picLocks noChangeAspect="1"/>
          </p:cNvPicPr>
          <p:nvPr/>
        </p:nvPicPr>
        <p:blipFill>
          <a:blip r:embed="rId12"/>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37" name="Group 36">
            <a:extLst>
              <a:ext uri="{FF2B5EF4-FFF2-40B4-BE49-F238E27FC236}">
                <a16:creationId xmlns:a16="http://schemas.microsoft.com/office/drawing/2014/main" id="{1279E485-B12E-3BC4-1F30-25805929B0CC}"/>
              </a:ext>
            </a:extLst>
          </p:cNvPr>
          <p:cNvGrpSpPr/>
          <p:nvPr/>
        </p:nvGrpSpPr>
        <p:grpSpPr>
          <a:xfrm>
            <a:off x="12282393" y="2999152"/>
            <a:ext cx="3154339" cy="2828195"/>
            <a:chOff x="6935661" y="3096296"/>
            <a:chExt cx="3154339" cy="2928170"/>
          </a:xfrm>
        </p:grpSpPr>
        <p:grpSp>
          <p:nvGrpSpPr>
            <p:cNvPr id="38" name="Group 37">
              <a:extLst>
                <a:ext uri="{FF2B5EF4-FFF2-40B4-BE49-F238E27FC236}">
                  <a16:creationId xmlns:a16="http://schemas.microsoft.com/office/drawing/2014/main" id="{D2435C83-DBA8-78FA-13A9-5F246F7E8961}"/>
                </a:ext>
              </a:extLst>
            </p:cNvPr>
            <p:cNvGrpSpPr/>
            <p:nvPr/>
          </p:nvGrpSpPr>
          <p:grpSpPr>
            <a:xfrm>
              <a:off x="6935661" y="3535334"/>
              <a:ext cx="3154339" cy="2489132"/>
              <a:chOff x="6999514" y="3611694"/>
              <a:chExt cx="3154339" cy="2489132"/>
            </a:xfrm>
          </p:grpSpPr>
          <p:sp>
            <p:nvSpPr>
              <p:cNvPr id="40" name="Freeform: Shape 39">
                <a:extLst>
                  <a:ext uri="{FF2B5EF4-FFF2-40B4-BE49-F238E27FC236}">
                    <a16:creationId xmlns:a16="http://schemas.microsoft.com/office/drawing/2014/main" id="{9424041C-6F55-388B-7589-4A1239A47A4F}"/>
                  </a:ext>
                </a:extLst>
              </p:cNvPr>
              <p:cNvSpPr/>
              <p:nvPr/>
            </p:nvSpPr>
            <p:spPr>
              <a:xfrm>
                <a:off x="6999514" y="3611694"/>
                <a:ext cx="3154339" cy="2297147"/>
              </a:xfrm>
              <a:custGeom>
                <a:avLst/>
                <a:gdLst>
                  <a:gd name="connsiteX0" fmla="*/ 303291 w 3154339"/>
                  <a:gd name="connsiteY0" fmla="*/ 1134477 h 2297147"/>
                  <a:gd name="connsiteX1" fmla="*/ 303291 w 3154339"/>
                  <a:gd name="connsiteY1" fmla="*/ 1928709 h 2297147"/>
                  <a:gd name="connsiteX2" fmla="*/ 2899243 w 3154339"/>
                  <a:gd name="connsiteY2" fmla="*/ 1928709 h 2297147"/>
                  <a:gd name="connsiteX3" fmla="*/ 2899243 w 3154339"/>
                  <a:gd name="connsiteY3" fmla="*/ 1134477 h 2297147"/>
                  <a:gd name="connsiteX4" fmla="*/ 314122 w 3154339"/>
                  <a:gd name="connsiteY4" fmla="*/ 187845 h 2297147"/>
                  <a:gd name="connsiteX5" fmla="*/ 314122 w 3154339"/>
                  <a:gd name="connsiteY5" fmla="*/ 982077 h 2297147"/>
                  <a:gd name="connsiteX6" fmla="*/ 2910074 w 3154339"/>
                  <a:gd name="connsiteY6" fmla="*/ 982077 h 2297147"/>
                  <a:gd name="connsiteX7" fmla="*/ 2910074 w 3154339"/>
                  <a:gd name="connsiteY7" fmla="*/ 187845 h 2297147"/>
                  <a:gd name="connsiteX8" fmla="*/ 0 w 3154339"/>
                  <a:gd name="connsiteY8" fmla="*/ 0 h 2297147"/>
                  <a:gd name="connsiteX9" fmla="*/ 3154339 w 3154339"/>
                  <a:gd name="connsiteY9" fmla="*/ 0 h 2297147"/>
                  <a:gd name="connsiteX10" fmla="*/ 3154339 w 3154339"/>
                  <a:gd name="connsiteY10" fmla="*/ 2297147 h 2297147"/>
                  <a:gd name="connsiteX11" fmla="*/ 0 w 3154339"/>
                  <a:gd name="connsiteY11" fmla="*/ 2297147 h 229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339" h="2297147">
                    <a:moveTo>
                      <a:pt x="303291" y="1134477"/>
                    </a:moveTo>
                    <a:lnTo>
                      <a:pt x="303291" y="1928709"/>
                    </a:lnTo>
                    <a:lnTo>
                      <a:pt x="2899243" y="1928709"/>
                    </a:lnTo>
                    <a:lnTo>
                      <a:pt x="2899243" y="1134477"/>
                    </a:lnTo>
                    <a:close/>
                    <a:moveTo>
                      <a:pt x="314122" y="187845"/>
                    </a:moveTo>
                    <a:lnTo>
                      <a:pt x="314122" y="982077"/>
                    </a:lnTo>
                    <a:lnTo>
                      <a:pt x="2910074" y="982077"/>
                    </a:lnTo>
                    <a:lnTo>
                      <a:pt x="2910074" y="187845"/>
                    </a:lnTo>
                    <a:close/>
                    <a:moveTo>
                      <a:pt x="0" y="0"/>
                    </a:moveTo>
                    <a:lnTo>
                      <a:pt x="3154339" y="0"/>
                    </a:lnTo>
                    <a:lnTo>
                      <a:pt x="3154339" y="2297147"/>
                    </a:lnTo>
                    <a:lnTo>
                      <a:pt x="0" y="2297147"/>
                    </a:lnTo>
                    <a:close/>
                  </a:path>
                </a:pathLst>
              </a:custGeom>
              <a:solidFill>
                <a:srgbClr val="2C3234"/>
              </a:solidFill>
              <a:ln w="190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 descr="Cartoon Technician Silhouette Illustration - Car tires png download - 1300*1283 - Free ...">
                <a:extLst>
                  <a:ext uri="{FF2B5EF4-FFF2-40B4-BE49-F238E27FC236}">
                    <a16:creationId xmlns:a16="http://schemas.microsoft.com/office/drawing/2014/main" id="{BBD1C645-57AB-4B37-A937-E4CF660FA2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23614"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4" descr="Cartoon Technician Silhouette Illustration - Car tires png download - 1300*1283 - Free ...">
                <a:extLst>
                  <a:ext uri="{FF2B5EF4-FFF2-40B4-BE49-F238E27FC236}">
                    <a16:creationId xmlns:a16="http://schemas.microsoft.com/office/drawing/2014/main" id="{571E6C35-77E4-D992-A40E-A4B8FA44C2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28413" y="5709024"/>
                <a:ext cx="396972" cy="391802"/>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Flowchart: Delay 38">
              <a:extLst>
                <a:ext uri="{FF2B5EF4-FFF2-40B4-BE49-F238E27FC236}">
                  <a16:creationId xmlns:a16="http://schemas.microsoft.com/office/drawing/2014/main" id="{FC2CF904-F57A-7F05-8995-8C3994FB1F08}"/>
                </a:ext>
              </a:extLst>
            </p:cNvPr>
            <p:cNvSpPr/>
            <p:nvPr/>
          </p:nvSpPr>
          <p:spPr>
            <a:xfrm rot="16200000">
              <a:off x="9747283" y="3203109"/>
              <a:ext cx="448282" cy="234656"/>
            </a:xfrm>
            <a:prstGeom prst="flowChartDelay">
              <a:avLst/>
            </a:prstGeom>
            <a:solidFill>
              <a:srgbClr val="2C3234"/>
            </a:solidFill>
            <a:ln w="222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A screenshot of a computer&#10;&#10;Description automatically generated">
            <a:extLst>
              <a:ext uri="{FF2B5EF4-FFF2-40B4-BE49-F238E27FC236}">
                <a16:creationId xmlns:a16="http://schemas.microsoft.com/office/drawing/2014/main" id="{572E42A6-05F1-B59F-6464-28A99D2A5D22}"/>
              </a:ext>
            </a:extLst>
          </p:cNvPr>
          <p:cNvPicPr>
            <a:picLocks noChangeAspect="1"/>
          </p:cNvPicPr>
          <p:nvPr/>
        </p:nvPicPr>
        <p:blipFill>
          <a:blip r:embed="rId11"/>
          <a:stretch>
            <a:fillRect/>
          </a:stretch>
        </p:blipFill>
        <p:spPr>
          <a:xfrm>
            <a:off x="3489876" y="196664"/>
            <a:ext cx="1153216" cy="833686"/>
          </a:xfrm>
          <a:prstGeom prst="rect">
            <a:avLst/>
          </a:prstGeom>
          <a:ln w="9525">
            <a:solidFill>
              <a:schemeClr val="accent5">
                <a:lumMod val="20000"/>
                <a:lumOff val="80000"/>
              </a:schemeClr>
            </a:solidFill>
          </a:ln>
        </p:spPr>
      </p:pic>
      <p:sp>
        <p:nvSpPr>
          <p:cNvPr id="3" name="Rectangle 2">
            <a:extLst>
              <a:ext uri="{FF2B5EF4-FFF2-40B4-BE49-F238E27FC236}">
                <a16:creationId xmlns:a16="http://schemas.microsoft.com/office/drawing/2014/main" id="{CE42B848-FD3B-B09F-E5AA-C7B0AA574C64}"/>
              </a:ext>
            </a:extLst>
          </p:cNvPr>
          <p:cNvSpPr/>
          <p:nvPr/>
        </p:nvSpPr>
        <p:spPr>
          <a:xfrm>
            <a:off x="2749191" y="57914"/>
            <a:ext cx="7478143" cy="12402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3B625767-87CD-40FB-105E-0F30D8D35DBB}"/>
              </a:ext>
            </a:extLst>
          </p:cNvPr>
          <p:cNvSpPr txBox="1"/>
          <p:nvPr/>
        </p:nvSpPr>
        <p:spPr>
          <a:xfrm>
            <a:off x="2841213" y="130068"/>
            <a:ext cx="7132081" cy="861774"/>
          </a:xfrm>
          <a:prstGeom prst="rect">
            <a:avLst/>
          </a:prstGeom>
          <a:noFill/>
        </p:spPr>
        <p:txBody>
          <a:bodyPr wrap="none" rtlCol="0">
            <a:spAutoFit/>
          </a:bodyPr>
          <a:lstStyle/>
          <a:p>
            <a:r>
              <a:rPr lang="en-US" sz="5000" dirty="0">
                <a:solidFill>
                  <a:schemeClr val="bg1"/>
                </a:solidFill>
                <a:latin typeface="Century Gothic" panose="020B0502020202020204" pitchFamily="34" charset="0"/>
              </a:rPr>
              <a:t>The Following Monday</a:t>
            </a:r>
          </a:p>
        </p:txBody>
      </p:sp>
      <p:sp>
        <p:nvSpPr>
          <p:cNvPr id="30" name="Parallelogram 29">
            <a:extLst>
              <a:ext uri="{FF2B5EF4-FFF2-40B4-BE49-F238E27FC236}">
                <a16:creationId xmlns:a16="http://schemas.microsoft.com/office/drawing/2014/main" id="{586B692D-4588-A6B1-A3E3-18781053760B}"/>
              </a:ext>
            </a:extLst>
          </p:cNvPr>
          <p:cNvSpPr/>
          <p:nvPr/>
        </p:nvSpPr>
        <p:spPr>
          <a:xfrm>
            <a:off x="5997499" y="2307416"/>
            <a:ext cx="991798" cy="219120"/>
          </a:xfrm>
          <a:prstGeom prst="parallelogram">
            <a:avLst>
              <a:gd name="adj" fmla="val 99026"/>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Flowchart: Data 30">
            <a:extLst>
              <a:ext uri="{FF2B5EF4-FFF2-40B4-BE49-F238E27FC236}">
                <a16:creationId xmlns:a16="http://schemas.microsoft.com/office/drawing/2014/main" id="{71882CC6-9C4F-A534-4E31-C7E71D11A047}"/>
              </a:ext>
            </a:extLst>
          </p:cNvPr>
          <p:cNvSpPr/>
          <p:nvPr/>
        </p:nvSpPr>
        <p:spPr>
          <a:xfrm flipH="1">
            <a:off x="6006741" y="1766811"/>
            <a:ext cx="1022426" cy="508199"/>
          </a:xfrm>
          <a:prstGeom prst="flowChartInputOutput">
            <a:avLst/>
          </a:prstGeom>
          <a:solidFill>
            <a:srgbClr val="C00000"/>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a:extLst>
              <a:ext uri="{FF2B5EF4-FFF2-40B4-BE49-F238E27FC236}">
                <a16:creationId xmlns:a16="http://schemas.microsoft.com/office/drawing/2014/main" id="{DA2D2FFA-68DE-5EC5-5ACD-91E85A73A989}"/>
              </a:ext>
            </a:extLst>
          </p:cNvPr>
          <p:cNvSpPr/>
          <p:nvPr/>
        </p:nvSpPr>
        <p:spPr>
          <a:xfrm>
            <a:off x="7432351" y="2825799"/>
            <a:ext cx="1002887" cy="267479"/>
          </a:xfrm>
          <a:prstGeom prst="parallelogram">
            <a:avLst>
              <a:gd name="adj" fmla="val 99026"/>
            </a:avLst>
          </a:prstGeom>
          <a:solidFill>
            <a:srgbClr val="000000"/>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Flowchart: Data 33">
            <a:extLst>
              <a:ext uri="{FF2B5EF4-FFF2-40B4-BE49-F238E27FC236}">
                <a16:creationId xmlns:a16="http://schemas.microsoft.com/office/drawing/2014/main" id="{067EC220-8CEB-EFAE-3CFA-66637D2738C0}"/>
              </a:ext>
            </a:extLst>
          </p:cNvPr>
          <p:cNvSpPr/>
          <p:nvPr/>
        </p:nvSpPr>
        <p:spPr>
          <a:xfrm flipH="1">
            <a:off x="7461187" y="2316863"/>
            <a:ext cx="1050504" cy="508199"/>
          </a:xfrm>
          <a:prstGeom prst="flowChartInputOutput">
            <a:avLst/>
          </a:prstGeom>
          <a:solidFill>
            <a:srgbClr val="0029A4"/>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E876956D-F0E5-5E46-BC8D-44AA50FA18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flipH="1">
            <a:off x="14996995" y="1014027"/>
            <a:ext cx="2052647" cy="492768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57 Free Sandwich Clipart - Cliparting.com">
            <a:extLst>
              <a:ext uri="{FF2B5EF4-FFF2-40B4-BE49-F238E27FC236}">
                <a16:creationId xmlns:a16="http://schemas.microsoft.com/office/drawing/2014/main" id="{47A248CD-29FF-9109-B657-C96BCC4919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12110" y="2185420"/>
            <a:ext cx="486842" cy="39799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2" descr="57 Free Sandwich Clipart - Cliparting.com">
            <a:extLst>
              <a:ext uri="{FF2B5EF4-FFF2-40B4-BE49-F238E27FC236}">
                <a16:creationId xmlns:a16="http://schemas.microsoft.com/office/drawing/2014/main" id="{C0B18EE9-1237-5611-A9CF-9B27428F89B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82089" y="2149060"/>
            <a:ext cx="511986" cy="418549"/>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Apple Cartoon Fruit Cartoon Of Apples Transparent | My XXX Hot Girl">
            <a:extLst>
              <a:ext uri="{FF2B5EF4-FFF2-40B4-BE49-F238E27FC236}">
                <a16:creationId xmlns:a16="http://schemas.microsoft.com/office/drawing/2014/main" id="{149AA7D5-0328-23C2-106C-E8FD36BE92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648922" flipH="1">
            <a:off x="8028142" y="2647337"/>
            <a:ext cx="368351" cy="3683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6" descr="Apple Cartoon Fruit Cartoon Of Apples Transparent | My XXX Hot Girl">
            <a:extLst>
              <a:ext uri="{FF2B5EF4-FFF2-40B4-BE49-F238E27FC236}">
                <a16:creationId xmlns:a16="http://schemas.microsoft.com/office/drawing/2014/main" id="{3EA9D6B2-21D1-C107-1215-B59D6156BF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9641773" flipH="1">
            <a:off x="7855864" y="2750914"/>
            <a:ext cx="370012" cy="3700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8" descr="Celery, celery stalk, celery stick, leafy green, leafy vegetable icon">
            <a:extLst>
              <a:ext uri="{FF2B5EF4-FFF2-40B4-BE49-F238E27FC236}">
                <a16:creationId xmlns:a16="http://schemas.microsoft.com/office/drawing/2014/main" id="{46D98DAA-A7CF-DF0D-8492-066428153A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7414015">
            <a:off x="7597117" y="2694188"/>
            <a:ext cx="302851" cy="302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8" descr="Celery, celery stalk, celery stick, leafy green, leafy vegetable icon">
            <a:extLst>
              <a:ext uri="{FF2B5EF4-FFF2-40B4-BE49-F238E27FC236}">
                <a16:creationId xmlns:a16="http://schemas.microsoft.com/office/drawing/2014/main" id="{171CB37A-DEA3-BF52-5133-E5D2032689B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7414015">
            <a:off x="7502966" y="2823040"/>
            <a:ext cx="302851" cy="3028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efeito de fumaça. mau cheiro e poeira flutuando no ar. 14475075 PNG">
            <a:extLst>
              <a:ext uri="{FF2B5EF4-FFF2-40B4-BE49-F238E27FC236}">
                <a16:creationId xmlns:a16="http://schemas.microsoft.com/office/drawing/2014/main" id="{1261C611-3B7C-DA1B-04CC-20167B7B09F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51584" y="1248888"/>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2" descr="efeito de fumaça. mau cheiro e poeira flutuando no ar. 14475075 PNG">
            <a:extLst>
              <a:ext uri="{FF2B5EF4-FFF2-40B4-BE49-F238E27FC236}">
                <a16:creationId xmlns:a16="http://schemas.microsoft.com/office/drawing/2014/main" id="{DD4D3F39-9144-3EE4-A268-F929026E128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8694967">
            <a:off x="7059690" y="1028906"/>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2" descr="efeito de fumaça. mau cheiro e poeira flutuando no ar. 14475075 PNG">
            <a:extLst>
              <a:ext uri="{FF2B5EF4-FFF2-40B4-BE49-F238E27FC236}">
                <a16:creationId xmlns:a16="http://schemas.microsoft.com/office/drawing/2014/main" id="{0F3EF2C8-0249-A035-EF73-106C650B5DB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654850">
            <a:off x="6296225" y="1016026"/>
            <a:ext cx="1498975" cy="1498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efeito de fumaça. mau cheiro e poeira flutuando no ar. 14475075 PNG">
            <a:extLst>
              <a:ext uri="{FF2B5EF4-FFF2-40B4-BE49-F238E27FC236}">
                <a16:creationId xmlns:a16="http://schemas.microsoft.com/office/drawing/2014/main" id="{F3A62DAC-05C5-C77C-5783-56C165ED338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8623532">
            <a:off x="5276530" y="981669"/>
            <a:ext cx="1498975" cy="1498975"/>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DE53CE2B-8CA6-46BE-4B54-CBC11E9FCA71}"/>
              </a:ext>
            </a:extLst>
          </p:cNvPr>
          <p:cNvGrpSpPr/>
          <p:nvPr/>
        </p:nvGrpSpPr>
        <p:grpSpPr>
          <a:xfrm>
            <a:off x="6993530" y="1002580"/>
            <a:ext cx="2138377" cy="4981677"/>
            <a:chOff x="3457181" y="2698488"/>
            <a:chExt cx="2092247" cy="5764355"/>
          </a:xfrm>
        </p:grpSpPr>
        <p:pic>
          <p:nvPicPr>
            <p:cNvPr id="1036" name="Picture 2">
              <a:extLst>
                <a:ext uri="{FF2B5EF4-FFF2-40B4-BE49-F238E27FC236}">
                  <a16:creationId xmlns:a16="http://schemas.microsoft.com/office/drawing/2014/main" id="{41909277-6AD2-D4EC-C16D-5E2F17F70C1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57181" y="2698488"/>
              <a:ext cx="2092247" cy="576435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8459BA27-90AF-5312-28CF-EE794D726849}"/>
                </a:ext>
              </a:extLst>
            </p:cNvPr>
            <p:cNvSpPr/>
            <p:nvPr/>
          </p:nvSpPr>
          <p:spPr>
            <a:xfrm rot="21285703">
              <a:off x="4129547" y="5316761"/>
              <a:ext cx="482293" cy="127480"/>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descr="A blue and orange logo&#10;&#10;Description automatically generated">
              <a:extLst>
                <a:ext uri="{FF2B5EF4-FFF2-40B4-BE49-F238E27FC236}">
                  <a16:creationId xmlns:a16="http://schemas.microsoft.com/office/drawing/2014/main" id="{72575D59-5B87-EAB7-E0BE-220317A331A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1285703">
              <a:off x="4152740" y="5351095"/>
              <a:ext cx="418995" cy="58812"/>
            </a:xfrm>
            <a:prstGeom prst="rect">
              <a:avLst/>
            </a:prstGeom>
          </p:spPr>
        </p:pic>
      </p:grpSp>
      <p:pic>
        <p:nvPicPr>
          <p:cNvPr id="1040" name="Picture 6" descr="Vector Garbage Garbage Heap Cartoon Garbage Png Transparent Clipart Images">
            <a:extLst>
              <a:ext uri="{FF2B5EF4-FFF2-40B4-BE49-F238E27FC236}">
                <a16:creationId xmlns:a16="http://schemas.microsoft.com/office/drawing/2014/main" id="{BEEA0415-9AF3-C63A-A234-73BAAC32CD2F}"/>
              </a:ext>
            </a:extLst>
          </p:cNvPr>
          <p:cNvPicPr>
            <a:picLocks noChangeAspect="1" noChangeArrowheads="1"/>
          </p:cNvPicPr>
          <p:nvPr/>
        </p:nvPicPr>
        <p:blipFill>
          <a:blip r:embed="rId21">
            <a:alphaModFix/>
            <a:grayscl/>
            <a:extLst>
              <a:ext uri="{28A0092B-C50C-407E-A947-70E740481C1C}">
                <a14:useLocalDpi xmlns:a14="http://schemas.microsoft.com/office/drawing/2010/main" val="0"/>
              </a:ext>
            </a:extLst>
          </a:blip>
          <a:srcRect/>
          <a:stretch>
            <a:fillRect/>
          </a:stretch>
        </p:blipFill>
        <p:spPr bwMode="auto">
          <a:xfrm>
            <a:off x="-34887" y="3677219"/>
            <a:ext cx="1974176" cy="30584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2" descr="57 Free Sandwich Clipart - Cliparting.com">
            <a:extLst>
              <a:ext uri="{FF2B5EF4-FFF2-40B4-BE49-F238E27FC236}">
                <a16:creationId xmlns:a16="http://schemas.microsoft.com/office/drawing/2014/main" id="{D999B0EC-D409-9B0E-CD27-62B35F503F0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6635" y="4609036"/>
            <a:ext cx="459748" cy="37584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2" descr="57 Free Sandwich Clipart - Cliparting.com">
            <a:extLst>
              <a:ext uri="{FF2B5EF4-FFF2-40B4-BE49-F238E27FC236}">
                <a16:creationId xmlns:a16="http://schemas.microsoft.com/office/drawing/2014/main" id="{2C1C707B-0A7B-8F6E-88BE-1509FEC71D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421" y="4405544"/>
            <a:ext cx="459269" cy="375453"/>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 descr="Apple Cartoon Fruit Cartoon Of Apples Transparent | My XXX Hot Girl">
            <a:extLst>
              <a:ext uri="{FF2B5EF4-FFF2-40B4-BE49-F238E27FC236}">
                <a16:creationId xmlns:a16="http://schemas.microsoft.com/office/drawing/2014/main" id="{610DE61B-5B9D-DAEA-466A-B2B7580DD4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261159" flipH="1">
            <a:off x="1223682" y="4346263"/>
            <a:ext cx="354453" cy="35445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6" descr="Apple Cartoon Fruit Cartoon Of Apples Transparent | My XXX Hot Girl">
            <a:extLst>
              <a:ext uri="{FF2B5EF4-FFF2-40B4-BE49-F238E27FC236}">
                <a16:creationId xmlns:a16="http://schemas.microsoft.com/office/drawing/2014/main" id="{59DC69FF-93DE-D3DB-F01A-A4C0C8BDAD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648922" flipH="1">
            <a:off x="1072199" y="4516736"/>
            <a:ext cx="394758" cy="3947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16" descr="Celery, celery stalk, celery stick, leafy green, leafy vegetable icon">
            <a:extLst>
              <a:ext uri="{FF2B5EF4-FFF2-40B4-BE49-F238E27FC236}">
                <a16:creationId xmlns:a16="http://schemas.microsoft.com/office/drawing/2014/main" id="{ABE3A0E9-8C4C-4E7E-9309-79DDEF7386D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71751" y="4445384"/>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16" descr="Celery, celery stalk, celery stick, leafy green, leafy vegetable icon">
            <a:extLst>
              <a:ext uri="{FF2B5EF4-FFF2-40B4-BE49-F238E27FC236}">
                <a16:creationId xmlns:a16="http://schemas.microsoft.com/office/drawing/2014/main" id="{625249C0-3D27-B3BF-A1A9-7A77B85983F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089720">
            <a:off x="1376303" y="4601525"/>
            <a:ext cx="350062" cy="35894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052">
            <a:extLst>
              <a:ext uri="{FF2B5EF4-FFF2-40B4-BE49-F238E27FC236}">
                <a16:creationId xmlns:a16="http://schemas.microsoft.com/office/drawing/2014/main" id="{03E2D141-F3FC-CA86-E332-ADF2AE19963A}"/>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flipH="1">
            <a:off x="7025285" y="861693"/>
            <a:ext cx="2041501" cy="5080015"/>
          </a:xfrm>
          <a:prstGeom prst="rect">
            <a:avLst/>
          </a:prstGeom>
        </p:spPr>
      </p:pic>
      <p:sp>
        <p:nvSpPr>
          <p:cNvPr id="1055" name="TextBox 1054">
            <a:extLst>
              <a:ext uri="{FF2B5EF4-FFF2-40B4-BE49-F238E27FC236}">
                <a16:creationId xmlns:a16="http://schemas.microsoft.com/office/drawing/2014/main" id="{9163A380-1955-66E7-6D67-5220CD6CCD9C}"/>
              </a:ext>
            </a:extLst>
          </p:cNvPr>
          <p:cNvSpPr txBox="1"/>
          <p:nvPr/>
        </p:nvSpPr>
        <p:spPr>
          <a:xfrm>
            <a:off x="2774745" y="222533"/>
            <a:ext cx="7427033" cy="954107"/>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Managers will return unused food items back to stock</a:t>
            </a:r>
          </a:p>
        </p:txBody>
      </p:sp>
      <p:sp>
        <p:nvSpPr>
          <p:cNvPr id="1056" name="TextBox 1055">
            <a:extLst>
              <a:ext uri="{FF2B5EF4-FFF2-40B4-BE49-F238E27FC236}">
                <a16:creationId xmlns:a16="http://schemas.microsoft.com/office/drawing/2014/main" id="{1448655B-0117-AA95-7EEE-DF3ABDD31BB4}"/>
              </a:ext>
            </a:extLst>
          </p:cNvPr>
          <p:cNvSpPr txBox="1"/>
          <p:nvPr/>
        </p:nvSpPr>
        <p:spPr>
          <a:xfrm>
            <a:off x="3299447" y="330358"/>
            <a:ext cx="6915676" cy="523220"/>
          </a:xfrm>
          <a:prstGeom prst="rect">
            <a:avLst/>
          </a:prstGeom>
          <a:noFill/>
        </p:spPr>
        <p:txBody>
          <a:bodyPr wrap="none" rtlCol="0">
            <a:spAutoFit/>
          </a:bodyPr>
          <a:lstStyle/>
          <a:p>
            <a:r>
              <a:rPr lang="en-US" sz="2800" dirty="0">
                <a:solidFill>
                  <a:schemeClr val="bg1"/>
                </a:solidFill>
                <a:latin typeface="Century Gothic" panose="020B0502020202020204" pitchFamily="34" charset="0"/>
              </a:rPr>
              <a:t>But they can’t if everything has spoiled</a:t>
            </a:r>
          </a:p>
        </p:txBody>
      </p:sp>
      <p:pic>
        <p:nvPicPr>
          <p:cNvPr id="27" name="Picture 2">
            <a:extLst>
              <a:ext uri="{FF2B5EF4-FFF2-40B4-BE49-F238E27FC236}">
                <a16:creationId xmlns:a16="http://schemas.microsoft.com/office/drawing/2014/main" id="{14F3A72D-1D08-D514-20D9-5351DD94908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15896" y="930969"/>
            <a:ext cx="1289154" cy="507208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61942B4-9C65-79DE-4BCE-7E4AA8EC004A}"/>
              </a:ext>
            </a:extLst>
          </p:cNvPr>
          <p:cNvSpPr txBox="1"/>
          <p:nvPr/>
        </p:nvSpPr>
        <p:spPr>
          <a:xfrm>
            <a:off x="2888360" y="282719"/>
            <a:ext cx="7199801" cy="954107"/>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Its important we all do our part to eliminate waste </a:t>
            </a:r>
          </a:p>
        </p:txBody>
      </p:sp>
      <p:sp>
        <p:nvSpPr>
          <p:cNvPr id="28" name="Rectangle 27">
            <a:extLst>
              <a:ext uri="{FF2B5EF4-FFF2-40B4-BE49-F238E27FC236}">
                <a16:creationId xmlns:a16="http://schemas.microsoft.com/office/drawing/2014/main" id="{FF9538C0-6942-EBF9-30C5-51DFC008DD39}"/>
              </a:ext>
            </a:extLst>
          </p:cNvPr>
          <p:cNvSpPr/>
          <p:nvPr/>
        </p:nvSpPr>
        <p:spPr>
          <a:xfrm>
            <a:off x="-256977" y="-831583"/>
            <a:ext cx="12656322" cy="8001000"/>
          </a:xfrm>
          <a:prstGeom prst="rect">
            <a:avLst/>
          </a:prstGeom>
          <a:solidFill>
            <a:srgbClr val="000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43" name="Audio 42">
            <a:hlinkClick r:id="" action="ppaction://media"/>
            <a:extLst>
              <a:ext uri="{FF2B5EF4-FFF2-40B4-BE49-F238E27FC236}">
                <a16:creationId xmlns:a16="http://schemas.microsoft.com/office/drawing/2014/main" id="{413D75BA-D8CF-2DC7-B591-60F81270D35A}"/>
              </a:ext>
            </a:extLst>
          </p:cNvPr>
          <p:cNvPicPr>
            <a:picLocks noChangeAspect="1"/>
          </p:cNvPicPr>
          <p:nvPr>
            <a:audioFile r:link="rId2"/>
            <p:extLst>
              <p:ext uri="{DAA4B4D4-6D71-4841-9C94-3DE7FCFB9230}">
                <p14:media xmlns:p14="http://schemas.microsoft.com/office/powerpoint/2010/main" r:embed="rId1"/>
              </p:ext>
            </p:extLst>
          </p:nvPr>
        </p:nvPicPr>
        <p:blipFill>
          <a:blip r:embed="rId2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6320151"/>
      </p:ext>
    </p:extLst>
  </p:cSld>
  <p:clrMapOvr>
    <a:masterClrMapping/>
  </p:clrMapOvr>
  <mc:AlternateContent xmlns:mc="http://schemas.openxmlformats.org/markup-compatibility/2006" xmlns:p14="http://schemas.microsoft.com/office/powerpoint/2010/main">
    <mc:Choice Requires="p14">
      <p:transition p14:dur="10" advTm="21486"/>
    </mc:Choice>
    <mc:Fallback xmlns="">
      <p:transition advTm="2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par>
                                <p:cTn id="7" presetID="10" presetClass="exit" presetSubtype="0" fill="hold" grpId="0" nodeType="withEffect">
                                  <p:stCondLst>
                                    <p:cond delay="0"/>
                                  </p:stCondLst>
                                  <p:childTnLst>
                                    <p:animEffect transition="out" filter="fade">
                                      <p:cBhvr>
                                        <p:cTn id="8" dur="2000"/>
                                        <p:tgtEl>
                                          <p:spTgt spid="28"/>
                                        </p:tgtEl>
                                      </p:cBhvr>
                                    </p:animEffect>
                                    <p:set>
                                      <p:cBhvr>
                                        <p:cTn id="9" dur="1" fill="hold">
                                          <p:stCondLst>
                                            <p:cond delay="1999"/>
                                          </p:stCondLst>
                                        </p:cTn>
                                        <p:tgtEl>
                                          <p:spTgt spid="28"/>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2000"/>
                                        <p:tgtEl>
                                          <p:spTgt spid="29"/>
                                        </p:tgtEl>
                                      </p:cBhvr>
                                    </p:animEffect>
                                  </p:childTnLst>
                                </p:cTn>
                              </p:par>
                            </p:childTnLst>
                          </p:cTn>
                        </p:par>
                        <p:par>
                          <p:cTn id="17" fill="hold">
                            <p:stCondLst>
                              <p:cond delay="4000"/>
                            </p:stCondLst>
                            <p:childTnLst>
                              <p:par>
                                <p:cTn id="18" presetID="1" presetClass="exit" presetSubtype="0" fill="hold" grpId="1" nodeType="afterEffect">
                                  <p:stCondLst>
                                    <p:cond delay="0"/>
                                  </p:stCondLst>
                                  <p:childTnLst>
                                    <p:set>
                                      <p:cBhvr>
                                        <p:cTn id="19" dur="1" fill="hold">
                                          <p:stCondLst>
                                            <p:cond delay="0"/>
                                          </p:stCondLst>
                                        </p:cTn>
                                        <p:tgtEl>
                                          <p:spTgt spid="29"/>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055"/>
                                        </p:tgtEl>
                                        <p:attrNameLst>
                                          <p:attrName>style.visibility</p:attrName>
                                        </p:attrNameLst>
                                      </p:cBhvr>
                                      <p:to>
                                        <p:strVal val="visible"/>
                                      </p:to>
                                    </p:set>
                                  </p:childTnLst>
                                </p:cTn>
                              </p:par>
                            </p:childTnLst>
                          </p:cTn>
                        </p:par>
                        <p:par>
                          <p:cTn id="22" fill="hold">
                            <p:stCondLst>
                              <p:cond delay="4000"/>
                            </p:stCondLst>
                            <p:childTnLst>
                              <p:par>
                                <p:cTn id="23" presetID="42" presetClass="path" presetSubtype="0" accel="50000" decel="50000" fill="hold" nodeType="afterEffect">
                                  <p:stCondLst>
                                    <p:cond delay="0"/>
                                  </p:stCondLst>
                                  <p:childTnLst>
                                    <p:animMotion origin="layout" path="M -2.70833E-6 4.07407E-6 L -0.67812 -0.01713 " pathEditMode="relative" rAng="0" ptsTypes="AA">
                                      <p:cBhvr>
                                        <p:cTn id="24" dur="3000" fill="hold"/>
                                        <p:tgtEl>
                                          <p:spTgt spid="1026"/>
                                        </p:tgtEl>
                                        <p:attrNameLst>
                                          <p:attrName>ppt_x</p:attrName>
                                          <p:attrName>ppt_y</p:attrName>
                                        </p:attrNameLst>
                                      </p:cBhvr>
                                      <p:rCtr x="-33906" y="-856"/>
                                    </p:animMotion>
                                  </p:childTnLst>
                                </p:cTn>
                              </p:par>
                              <p:par>
                                <p:cTn id="25" presetID="42" presetClass="path" presetSubtype="0" accel="50000" decel="50000" fill="hold" nodeType="withEffect">
                                  <p:stCondLst>
                                    <p:cond delay="0"/>
                                  </p:stCondLst>
                                  <p:childTnLst>
                                    <p:animMotion origin="layout" path="M 2.08333E-7 4.07407E-6 L -0.66953 -0.00926 " pathEditMode="relative" rAng="0" ptsTypes="AA">
                                      <p:cBhvr>
                                        <p:cTn id="26" dur="3000" fill="hold"/>
                                        <p:tgtEl>
                                          <p:spTgt spid="37"/>
                                        </p:tgtEl>
                                        <p:attrNameLst>
                                          <p:attrName>ppt_x</p:attrName>
                                          <p:attrName>ppt_y</p:attrName>
                                        </p:attrNameLst>
                                      </p:cBhvr>
                                      <p:rCtr x="-33477" y="-463"/>
                                    </p:animMotion>
                                  </p:childTnLst>
                                </p:cTn>
                              </p:par>
                            </p:childTnLst>
                          </p:cTn>
                        </p:par>
                        <p:par>
                          <p:cTn id="27" fill="hold">
                            <p:stCondLst>
                              <p:cond delay="7000"/>
                            </p:stCondLst>
                            <p:childTnLst>
                              <p:par>
                                <p:cTn id="28" presetID="1" presetClass="exit" presetSubtype="0" fill="hold" nodeType="afterEffect">
                                  <p:stCondLst>
                                    <p:cond delay="0"/>
                                  </p:stCondLst>
                                  <p:childTnLst>
                                    <p:set>
                                      <p:cBhvr>
                                        <p:cTn id="29" dur="1" fill="hold">
                                          <p:stCondLst>
                                            <p:cond delay="0"/>
                                          </p:stCondLst>
                                        </p:cTn>
                                        <p:tgtEl>
                                          <p:spTgt spid="1026"/>
                                        </p:tgtEl>
                                        <p:attrNameLst>
                                          <p:attrName>style.visibility</p:attrName>
                                        </p:attrNameLst>
                                      </p:cBhvr>
                                      <p:to>
                                        <p:strVal val="hidden"/>
                                      </p:to>
                                    </p:set>
                                  </p:childTnLst>
                                </p:cTn>
                              </p:par>
                            </p:childTnLst>
                          </p:cTn>
                        </p:par>
                        <p:par>
                          <p:cTn id="30" fill="hold">
                            <p:stCondLst>
                              <p:cond delay="7000"/>
                            </p:stCondLst>
                            <p:childTnLst>
                              <p:par>
                                <p:cTn id="31" presetID="1" presetClass="entr" presetSubtype="0" fill="hold" nodeType="afterEffect">
                                  <p:stCondLst>
                                    <p:cond delay="0"/>
                                  </p:stCondLst>
                                  <p:childTnLst>
                                    <p:set>
                                      <p:cBhvr>
                                        <p:cTn id="32" dur="1" fill="hold">
                                          <p:stCondLst>
                                            <p:cond delay="0"/>
                                          </p:stCondLst>
                                        </p:cTn>
                                        <p:tgtEl>
                                          <p:spTgt spid="1035"/>
                                        </p:tgtEl>
                                        <p:attrNameLst>
                                          <p:attrName>style.visibility</p:attrName>
                                        </p:attrNameLst>
                                      </p:cBhvr>
                                      <p:to>
                                        <p:strVal val="visible"/>
                                      </p:to>
                                    </p:set>
                                  </p:childTnLst>
                                </p:cTn>
                              </p:par>
                            </p:childTnLst>
                          </p:cTn>
                        </p:par>
                        <p:par>
                          <p:cTn id="33" fill="hold">
                            <p:stCondLst>
                              <p:cond delay="7000"/>
                            </p:stCondLst>
                            <p:childTnLst>
                              <p:par>
                                <p:cTn id="34" presetID="1" presetClass="entr" presetSubtype="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par>
                          <p:cTn id="39" fill="hold">
                            <p:stCondLst>
                              <p:cond delay="7000"/>
                            </p:stCondLst>
                            <p:childTnLst>
                              <p:par>
                                <p:cTn id="40" presetID="1" presetClass="entr" presetSubtype="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childTnLst>
                          </p:cTn>
                        </p:par>
                        <p:par>
                          <p:cTn id="42" fill="hold">
                            <p:stCondLst>
                              <p:cond delay="7000"/>
                            </p:stCondLst>
                            <p:childTnLst>
                              <p:par>
                                <p:cTn id="43" presetID="1"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par>
                          <p:cTn id="45" fill="hold">
                            <p:stCondLst>
                              <p:cond delay="7000"/>
                            </p:stCondLst>
                            <p:childTnLst>
                              <p:par>
                                <p:cTn id="46" presetID="1" presetClass="entr" presetSubtype="0" fill="hold" nodeType="afterEffect">
                                  <p:stCondLst>
                                    <p:cond delay="0"/>
                                  </p:stCondLst>
                                  <p:childTnLst>
                                    <p:set>
                                      <p:cBhvr>
                                        <p:cTn id="47" dur="1" fill="hold">
                                          <p:stCondLst>
                                            <p:cond delay="0"/>
                                          </p:stCondLst>
                                        </p:cTn>
                                        <p:tgtEl>
                                          <p:spTgt spid="1024"/>
                                        </p:tgtEl>
                                        <p:attrNameLst>
                                          <p:attrName>style.visibility</p:attrName>
                                        </p:attrNameLst>
                                      </p:cBhvr>
                                      <p:to>
                                        <p:strVal val="visible"/>
                                      </p:to>
                                    </p:set>
                                  </p:childTnLst>
                                </p:cTn>
                              </p:par>
                            </p:childTnLst>
                          </p:cTn>
                        </p:par>
                        <p:par>
                          <p:cTn id="48" fill="hold">
                            <p:stCondLst>
                              <p:cond delay="7000"/>
                            </p:stCondLst>
                            <p:childTnLst>
                              <p:par>
                                <p:cTn id="49" presetID="1" presetClass="entr" presetSubtype="0" fill="hold" nodeType="after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par>
                          <p:cTn id="51" fill="hold">
                            <p:stCondLst>
                              <p:cond delay="7000"/>
                            </p:stCondLst>
                            <p:childTnLst>
                              <p:par>
                                <p:cTn id="52" presetID="1" presetClass="entr" presetSubtype="0" fill="hold" nodeType="afterEffect">
                                  <p:stCondLst>
                                    <p:cond delay="0"/>
                                  </p:stCondLst>
                                  <p:childTnLst>
                                    <p:set>
                                      <p:cBhvr>
                                        <p:cTn id="53" dur="1" fill="hold">
                                          <p:stCondLst>
                                            <p:cond delay="0"/>
                                          </p:stCondLst>
                                        </p:cTn>
                                        <p:tgtEl>
                                          <p:spTgt spid="1030"/>
                                        </p:tgtEl>
                                        <p:attrNameLst>
                                          <p:attrName>style.visibility</p:attrName>
                                        </p:attrNameLst>
                                      </p:cBhvr>
                                      <p:to>
                                        <p:strVal val="visible"/>
                                      </p:to>
                                    </p:set>
                                  </p:childTnLst>
                                </p:cTn>
                              </p:par>
                            </p:childTnLst>
                          </p:cTn>
                        </p:par>
                        <p:par>
                          <p:cTn id="54" fill="hold">
                            <p:stCondLst>
                              <p:cond delay="7000"/>
                            </p:stCondLst>
                            <p:childTnLst>
                              <p:par>
                                <p:cTn id="55" presetID="1" presetClass="entr" presetSubtype="0" fill="hold" nodeType="afterEffect">
                                  <p:stCondLst>
                                    <p:cond delay="0"/>
                                  </p:stCondLst>
                                  <p:childTnLst>
                                    <p:set>
                                      <p:cBhvr>
                                        <p:cTn id="56" dur="1" fill="hold">
                                          <p:stCondLst>
                                            <p:cond delay="0"/>
                                          </p:stCondLst>
                                        </p:cTn>
                                        <p:tgtEl>
                                          <p:spTgt spid="1029"/>
                                        </p:tgtEl>
                                        <p:attrNameLst>
                                          <p:attrName>style.visibility</p:attrName>
                                        </p:attrNameLst>
                                      </p:cBhvr>
                                      <p:to>
                                        <p:strVal val="visible"/>
                                      </p:to>
                                    </p:set>
                                  </p:childTnLst>
                                </p:cTn>
                              </p:par>
                            </p:childTnLst>
                          </p:cTn>
                        </p:par>
                        <p:par>
                          <p:cTn id="57" fill="hold">
                            <p:stCondLst>
                              <p:cond delay="7000"/>
                            </p:stCondLst>
                            <p:childTnLst>
                              <p:par>
                                <p:cTn id="58" presetID="1" presetClass="entr" presetSubtype="0" fill="hold" nodeType="afterEffect">
                                  <p:stCondLst>
                                    <p:cond delay="0"/>
                                  </p:stCondLst>
                                  <p:childTnLst>
                                    <p:set>
                                      <p:cBhvr>
                                        <p:cTn id="59" dur="1" fill="hold">
                                          <p:stCondLst>
                                            <p:cond delay="0"/>
                                          </p:stCondLst>
                                        </p:cTn>
                                        <p:tgtEl>
                                          <p:spTgt spid="1028"/>
                                        </p:tgtEl>
                                        <p:attrNameLst>
                                          <p:attrName>style.visibility</p:attrName>
                                        </p:attrNameLst>
                                      </p:cBhvr>
                                      <p:to>
                                        <p:strVal val="visible"/>
                                      </p:to>
                                    </p:set>
                                  </p:childTnLst>
                                </p:cTn>
                              </p:par>
                            </p:childTnLst>
                          </p:cTn>
                        </p:par>
                        <p:par>
                          <p:cTn id="60" fill="hold">
                            <p:stCondLst>
                              <p:cond delay="7000"/>
                            </p:stCondLst>
                            <p:childTnLst>
                              <p:par>
                                <p:cTn id="61" presetID="1" presetClass="entr" presetSubtype="0" fill="hold" nodeType="afterEffect">
                                  <p:stCondLst>
                                    <p:cond delay="0"/>
                                  </p:stCondLst>
                                  <p:childTnLst>
                                    <p:set>
                                      <p:cBhvr>
                                        <p:cTn id="62" dur="1" fill="hold">
                                          <p:stCondLst>
                                            <p:cond delay="0"/>
                                          </p:stCondLst>
                                        </p:cTn>
                                        <p:tgtEl>
                                          <p:spTgt spid="1025"/>
                                        </p:tgtEl>
                                        <p:attrNameLst>
                                          <p:attrName>style.visibility</p:attrName>
                                        </p:attrNameLst>
                                      </p:cBhvr>
                                      <p:to>
                                        <p:strVal val="visible"/>
                                      </p:to>
                                    </p:set>
                                  </p:childTnLst>
                                </p:cTn>
                              </p:par>
                            </p:childTnLst>
                          </p:cTn>
                        </p:par>
                        <p:par>
                          <p:cTn id="63" fill="hold">
                            <p:stCondLst>
                              <p:cond delay="7000"/>
                            </p:stCondLst>
                            <p:childTnLst>
                              <p:par>
                                <p:cTn id="64" presetID="1" presetClass="exit" presetSubtype="0" fill="hold" grpId="1" nodeType="afterEffect">
                                  <p:stCondLst>
                                    <p:cond delay="0"/>
                                  </p:stCondLst>
                                  <p:childTnLst>
                                    <p:set>
                                      <p:cBhvr>
                                        <p:cTn id="65" dur="1" fill="hold">
                                          <p:stCondLst>
                                            <p:cond delay="0"/>
                                          </p:stCondLst>
                                        </p:cTn>
                                        <p:tgtEl>
                                          <p:spTgt spid="1055"/>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1056"/>
                                        </p:tgtEl>
                                        <p:attrNameLst>
                                          <p:attrName>style.visibility</p:attrName>
                                        </p:attrNameLst>
                                      </p:cBhvr>
                                      <p:to>
                                        <p:strVal val="visible"/>
                                      </p:to>
                                    </p:set>
                                  </p:childTnLst>
                                </p:cTn>
                              </p:par>
                            </p:childTnLst>
                          </p:cTn>
                        </p:par>
                        <p:par>
                          <p:cTn id="68" fill="hold">
                            <p:stCondLst>
                              <p:cond delay="7000"/>
                            </p:stCondLst>
                            <p:childTnLst>
                              <p:par>
                                <p:cTn id="69" presetID="22" presetClass="entr" presetSubtype="4" fill="hold" nodeType="afterEffect">
                                  <p:stCondLst>
                                    <p:cond delay="0"/>
                                  </p:stCondLst>
                                  <p:childTnLst>
                                    <p:set>
                                      <p:cBhvr>
                                        <p:cTn id="70" dur="1" fill="hold">
                                          <p:stCondLst>
                                            <p:cond delay="0"/>
                                          </p:stCondLst>
                                        </p:cTn>
                                        <p:tgtEl>
                                          <p:spTgt spid="1031"/>
                                        </p:tgtEl>
                                        <p:attrNameLst>
                                          <p:attrName>style.visibility</p:attrName>
                                        </p:attrNameLst>
                                      </p:cBhvr>
                                      <p:to>
                                        <p:strVal val="visible"/>
                                      </p:to>
                                    </p:set>
                                    <p:animEffect transition="in" filter="wipe(down)">
                                      <p:cBhvr>
                                        <p:cTn id="71" dur="500"/>
                                        <p:tgtEl>
                                          <p:spTgt spid="1031"/>
                                        </p:tgtEl>
                                      </p:cBhvr>
                                    </p:animEffect>
                                  </p:childTnLst>
                                </p:cTn>
                              </p:par>
                              <p:par>
                                <p:cTn id="72" presetID="22" presetClass="entr" presetSubtype="4" fill="hold" nodeType="withEffect">
                                  <p:stCondLst>
                                    <p:cond delay="0"/>
                                  </p:stCondLst>
                                  <p:childTnLst>
                                    <p:set>
                                      <p:cBhvr>
                                        <p:cTn id="73" dur="1" fill="hold">
                                          <p:stCondLst>
                                            <p:cond delay="0"/>
                                          </p:stCondLst>
                                        </p:cTn>
                                        <p:tgtEl>
                                          <p:spTgt spid="1033"/>
                                        </p:tgtEl>
                                        <p:attrNameLst>
                                          <p:attrName>style.visibility</p:attrName>
                                        </p:attrNameLst>
                                      </p:cBhvr>
                                      <p:to>
                                        <p:strVal val="visible"/>
                                      </p:to>
                                    </p:set>
                                    <p:animEffect transition="in" filter="wipe(down)">
                                      <p:cBhvr>
                                        <p:cTn id="74" dur="500"/>
                                        <p:tgtEl>
                                          <p:spTgt spid="1033"/>
                                        </p:tgtEl>
                                      </p:cBhvr>
                                    </p:animEffect>
                                  </p:childTnLst>
                                </p:cTn>
                              </p:par>
                              <p:par>
                                <p:cTn id="75" presetID="22" presetClass="entr" presetSubtype="4" fill="hold" nodeType="withEffect">
                                  <p:stCondLst>
                                    <p:cond delay="0"/>
                                  </p:stCondLst>
                                  <p:childTnLst>
                                    <p:set>
                                      <p:cBhvr>
                                        <p:cTn id="76" dur="1" fill="hold">
                                          <p:stCondLst>
                                            <p:cond delay="0"/>
                                          </p:stCondLst>
                                        </p:cTn>
                                        <p:tgtEl>
                                          <p:spTgt spid="1032"/>
                                        </p:tgtEl>
                                        <p:attrNameLst>
                                          <p:attrName>style.visibility</p:attrName>
                                        </p:attrNameLst>
                                      </p:cBhvr>
                                      <p:to>
                                        <p:strVal val="visible"/>
                                      </p:to>
                                    </p:set>
                                    <p:animEffect transition="in" filter="wipe(down)">
                                      <p:cBhvr>
                                        <p:cTn id="77" dur="500"/>
                                        <p:tgtEl>
                                          <p:spTgt spid="1032"/>
                                        </p:tgtEl>
                                      </p:cBhvr>
                                    </p:animEffect>
                                  </p:childTnLst>
                                </p:cTn>
                              </p:par>
                              <p:par>
                                <p:cTn id="78" presetID="22" presetClass="entr" presetSubtype="4" fill="hold" nodeType="withEffect">
                                  <p:stCondLst>
                                    <p:cond delay="0"/>
                                  </p:stCondLst>
                                  <p:childTnLst>
                                    <p:set>
                                      <p:cBhvr>
                                        <p:cTn id="79" dur="1" fill="hold">
                                          <p:stCondLst>
                                            <p:cond delay="0"/>
                                          </p:stCondLst>
                                        </p:cTn>
                                        <p:tgtEl>
                                          <p:spTgt spid="1034"/>
                                        </p:tgtEl>
                                        <p:attrNameLst>
                                          <p:attrName>style.visibility</p:attrName>
                                        </p:attrNameLst>
                                      </p:cBhvr>
                                      <p:to>
                                        <p:strVal val="visible"/>
                                      </p:to>
                                    </p:set>
                                    <p:animEffect transition="in" filter="wipe(down)">
                                      <p:cBhvr>
                                        <p:cTn id="80" dur="500"/>
                                        <p:tgtEl>
                                          <p:spTgt spid="1034"/>
                                        </p:tgtEl>
                                      </p:cBhvr>
                                    </p:animEffect>
                                  </p:childTnLst>
                                </p:cTn>
                              </p:par>
                            </p:childTnLst>
                          </p:cTn>
                        </p:par>
                        <p:par>
                          <p:cTn id="81" fill="hold">
                            <p:stCondLst>
                              <p:cond delay="7500"/>
                            </p:stCondLst>
                            <p:childTnLst>
                              <p:par>
                                <p:cTn id="82" presetID="22" presetClass="entr" presetSubtype="4" fill="hold" nodeType="afterEffect">
                                  <p:stCondLst>
                                    <p:cond delay="0"/>
                                  </p:stCondLst>
                                  <p:childTnLst>
                                    <p:set>
                                      <p:cBhvr>
                                        <p:cTn id="83" dur="1" fill="hold">
                                          <p:stCondLst>
                                            <p:cond delay="0"/>
                                          </p:stCondLst>
                                        </p:cTn>
                                        <p:tgtEl>
                                          <p:spTgt spid="1031"/>
                                        </p:tgtEl>
                                        <p:attrNameLst>
                                          <p:attrName>style.visibility</p:attrName>
                                        </p:attrNameLst>
                                      </p:cBhvr>
                                      <p:to>
                                        <p:strVal val="visible"/>
                                      </p:to>
                                    </p:set>
                                    <p:animEffect transition="in" filter="wipe(down)">
                                      <p:cBhvr>
                                        <p:cTn id="84" dur="500"/>
                                        <p:tgtEl>
                                          <p:spTgt spid="1031"/>
                                        </p:tgtEl>
                                      </p:cBhvr>
                                    </p:animEffect>
                                  </p:childTnLst>
                                </p:cTn>
                              </p:par>
                              <p:par>
                                <p:cTn id="85" presetID="22" presetClass="entr" presetSubtype="4" fill="hold" nodeType="withEffect">
                                  <p:stCondLst>
                                    <p:cond delay="0"/>
                                  </p:stCondLst>
                                  <p:childTnLst>
                                    <p:set>
                                      <p:cBhvr>
                                        <p:cTn id="86" dur="1" fill="hold">
                                          <p:stCondLst>
                                            <p:cond delay="0"/>
                                          </p:stCondLst>
                                        </p:cTn>
                                        <p:tgtEl>
                                          <p:spTgt spid="1033"/>
                                        </p:tgtEl>
                                        <p:attrNameLst>
                                          <p:attrName>style.visibility</p:attrName>
                                        </p:attrNameLst>
                                      </p:cBhvr>
                                      <p:to>
                                        <p:strVal val="visible"/>
                                      </p:to>
                                    </p:set>
                                    <p:animEffect transition="in" filter="wipe(down)">
                                      <p:cBhvr>
                                        <p:cTn id="87" dur="500"/>
                                        <p:tgtEl>
                                          <p:spTgt spid="1033"/>
                                        </p:tgtEl>
                                      </p:cBhvr>
                                    </p:animEffect>
                                  </p:childTnLst>
                                </p:cTn>
                              </p:par>
                              <p:par>
                                <p:cTn id="88" presetID="22" presetClass="entr" presetSubtype="4" fill="hold" nodeType="withEffect">
                                  <p:stCondLst>
                                    <p:cond delay="0"/>
                                  </p:stCondLst>
                                  <p:childTnLst>
                                    <p:set>
                                      <p:cBhvr>
                                        <p:cTn id="89" dur="1" fill="hold">
                                          <p:stCondLst>
                                            <p:cond delay="0"/>
                                          </p:stCondLst>
                                        </p:cTn>
                                        <p:tgtEl>
                                          <p:spTgt spid="1032"/>
                                        </p:tgtEl>
                                        <p:attrNameLst>
                                          <p:attrName>style.visibility</p:attrName>
                                        </p:attrNameLst>
                                      </p:cBhvr>
                                      <p:to>
                                        <p:strVal val="visible"/>
                                      </p:to>
                                    </p:set>
                                    <p:animEffect transition="in" filter="wipe(down)">
                                      <p:cBhvr>
                                        <p:cTn id="90" dur="500"/>
                                        <p:tgtEl>
                                          <p:spTgt spid="1032"/>
                                        </p:tgtEl>
                                      </p:cBhvr>
                                    </p:animEffect>
                                  </p:childTnLst>
                                </p:cTn>
                              </p:par>
                              <p:par>
                                <p:cTn id="91" presetID="22" presetClass="entr" presetSubtype="4" fill="hold" nodeType="withEffect">
                                  <p:stCondLst>
                                    <p:cond delay="0"/>
                                  </p:stCondLst>
                                  <p:childTnLst>
                                    <p:set>
                                      <p:cBhvr>
                                        <p:cTn id="92" dur="1" fill="hold">
                                          <p:stCondLst>
                                            <p:cond delay="0"/>
                                          </p:stCondLst>
                                        </p:cTn>
                                        <p:tgtEl>
                                          <p:spTgt spid="1034"/>
                                        </p:tgtEl>
                                        <p:attrNameLst>
                                          <p:attrName>style.visibility</p:attrName>
                                        </p:attrNameLst>
                                      </p:cBhvr>
                                      <p:to>
                                        <p:strVal val="visible"/>
                                      </p:to>
                                    </p:set>
                                    <p:animEffect transition="in" filter="wipe(down)">
                                      <p:cBhvr>
                                        <p:cTn id="93" dur="500"/>
                                        <p:tgtEl>
                                          <p:spTgt spid="1034"/>
                                        </p:tgtEl>
                                      </p:cBhvr>
                                    </p:animEffect>
                                  </p:childTnLst>
                                </p:cTn>
                              </p:par>
                            </p:childTnLst>
                          </p:cTn>
                        </p:par>
                        <p:par>
                          <p:cTn id="94" fill="hold">
                            <p:stCondLst>
                              <p:cond delay="8000"/>
                            </p:stCondLst>
                            <p:childTnLst>
                              <p:par>
                                <p:cTn id="95" presetID="1" presetClass="exit" presetSubtype="0" fill="hold" nodeType="afterEffect">
                                  <p:stCondLst>
                                    <p:cond delay="0"/>
                                  </p:stCondLst>
                                  <p:childTnLst>
                                    <p:set>
                                      <p:cBhvr>
                                        <p:cTn id="96" dur="1" fill="hold">
                                          <p:stCondLst>
                                            <p:cond delay="0"/>
                                          </p:stCondLst>
                                        </p:cTn>
                                        <p:tgtEl>
                                          <p:spTgt spid="1035"/>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1053"/>
                                        </p:tgtEl>
                                        <p:attrNameLst>
                                          <p:attrName>style.visibility</p:attrName>
                                        </p:attrNameLst>
                                      </p:cBhvr>
                                      <p:to>
                                        <p:strVal val="visible"/>
                                      </p:to>
                                    </p:set>
                                  </p:childTnLst>
                                </p:cTn>
                              </p:par>
                            </p:childTnLst>
                          </p:cTn>
                        </p:par>
                        <p:par>
                          <p:cTn id="99" fill="hold">
                            <p:stCondLst>
                              <p:cond delay="8000"/>
                            </p:stCondLst>
                            <p:childTnLst>
                              <p:par>
                                <p:cTn id="100" presetID="42" presetClass="path" presetSubtype="0" accel="50000" decel="50000" fill="hold" nodeType="afterEffect">
                                  <p:stCondLst>
                                    <p:cond delay="0"/>
                                  </p:stCondLst>
                                  <p:childTnLst>
                                    <p:animMotion origin="layout" path="M -3.33333E-6 4.81481E-6 L -0.12382 0.125 " pathEditMode="relative" rAng="0" ptsTypes="AA">
                                      <p:cBhvr>
                                        <p:cTn id="101" dur="2000" fill="hold"/>
                                        <p:tgtEl>
                                          <p:spTgt spid="63"/>
                                        </p:tgtEl>
                                        <p:attrNameLst>
                                          <p:attrName>ppt_x</p:attrName>
                                          <p:attrName>ppt_y</p:attrName>
                                        </p:attrNameLst>
                                      </p:cBhvr>
                                      <p:rCtr x="-6198" y="6250"/>
                                    </p:animMotion>
                                  </p:childTnLst>
                                </p:cTn>
                              </p:par>
                              <p:par>
                                <p:cTn id="102" presetID="42" presetClass="path" presetSubtype="0" accel="50000" decel="50000" fill="hold" nodeType="withEffect">
                                  <p:stCondLst>
                                    <p:cond delay="0"/>
                                  </p:stCondLst>
                                  <p:childTnLst>
                                    <p:animMotion origin="layout" path="M 1.45833E-6 5.55112E-17 L -0.09818 0.13194 " pathEditMode="relative" rAng="0" ptsTypes="AA">
                                      <p:cBhvr>
                                        <p:cTn id="103" dur="2000" fill="hold"/>
                                        <p:tgtEl>
                                          <p:spTgt spid="1024"/>
                                        </p:tgtEl>
                                        <p:attrNameLst>
                                          <p:attrName>ppt_x</p:attrName>
                                          <p:attrName>ppt_y</p:attrName>
                                        </p:attrNameLst>
                                      </p:cBhvr>
                                      <p:rCtr x="-4909" y="6597"/>
                                    </p:animMotion>
                                  </p:childTnLst>
                                </p:cTn>
                              </p:par>
                              <p:par>
                                <p:cTn id="104" presetID="42" presetClass="path" presetSubtype="0" accel="50000" decel="50000" fill="hold" nodeType="withEffect">
                                  <p:stCondLst>
                                    <p:cond delay="0"/>
                                  </p:stCondLst>
                                  <p:childTnLst>
                                    <p:animMotion origin="layout" path="M 4.79167E-6 7.40741E-7 L -0.17331 0.04236 " pathEditMode="relative" rAng="0" ptsTypes="AA">
                                      <p:cBhvr>
                                        <p:cTn id="105" dur="2000" fill="hold"/>
                                        <p:tgtEl>
                                          <p:spTgt spid="1028"/>
                                        </p:tgtEl>
                                        <p:attrNameLst>
                                          <p:attrName>ppt_x</p:attrName>
                                          <p:attrName>ppt_y</p:attrName>
                                        </p:attrNameLst>
                                      </p:cBhvr>
                                      <p:rCtr x="-8672" y="2106"/>
                                    </p:animMotion>
                                  </p:childTnLst>
                                </p:cTn>
                              </p:par>
                              <p:par>
                                <p:cTn id="106" presetID="42" presetClass="path" presetSubtype="0" accel="50000" decel="50000" fill="hold" nodeType="withEffect">
                                  <p:stCondLst>
                                    <p:cond delay="0"/>
                                  </p:stCondLst>
                                  <p:childTnLst>
                                    <p:animMotion origin="layout" path="M 2.29167E-6 -2.96296E-6 L -0.1655 0.05857 " pathEditMode="relative" rAng="0" ptsTypes="AA">
                                      <p:cBhvr>
                                        <p:cTn id="107" dur="2000" fill="hold"/>
                                        <p:tgtEl>
                                          <p:spTgt spid="1025"/>
                                        </p:tgtEl>
                                        <p:attrNameLst>
                                          <p:attrName>ppt_x</p:attrName>
                                          <p:attrName>ppt_y</p:attrName>
                                        </p:attrNameLst>
                                      </p:cBhvr>
                                      <p:rCtr x="-8281" y="2917"/>
                                    </p:animMotion>
                                  </p:childTnLst>
                                </p:cTn>
                              </p:par>
                              <p:par>
                                <p:cTn id="108" presetID="42" presetClass="path" presetSubtype="0" accel="50000" decel="50000" fill="hold" nodeType="withEffect">
                                  <p:stCondLst>
                                    <p:cond delay="0"/>
                                  </p:stCondLst>
                                  <p:childTnLst>
                                    <p:animMotion origin="layout" path="M -4.375E-6 -4.81481E-6 L -0.15599 0.04723 " pathEditMode="relative" rAng="0" ptsTypes="AA">
                                      <p:cBhvr>
                                        <p:cTn id="109" dur="2000" fill="hold"/>
                                        <p:tgtEl>
                                          <p:spTgt spid="1030"/>
                                        </p:tgtEl>
                                        <p:attrNameLst>
                                          <p:attrName>ppt_x</p:attrName>
                                          <p:attrName>ppt_y</p:attrName>
                                        </p:attrNameLst>
                                      </p:cBhvr>
                                      <p:rCtr x="-7799" y="2361"/>
                                    </p:animMotion>
                                  </p:childTnLst>
                                </p:cTn>
                              </p:par>
                              <p:par>
                                <p:cTn id="110" presetID="42" presetClass="path" presetSubtype="0" accel="50000" decel="50000" fill="hold" nodeType="withEffect">
                                  <p:stCondLst>
                                    <p:cond delay="0"/>
                                  </p:stCondLst>
                                  <p:childTnLst>
                                    <p:animMotion origin="layout" path="M 3.125E-6 -4.81481E-6 L -0.17565 0.06181 " pathEditMode="relative" rAng="0" ptsTypes="AA">
                                      <p:cBhvr>
                                        <p:cTn id="111" dur="2000" fill="hold"/>
                                        <p:tgtEl>
                                          <p:spTgt spid="1029"/>
                                        </p:tgtEl>
                                        <p:attrNameLst>
                                          <p:attrName>ppt_x</p:attrName>
                                          <p:attrName>ppt_y</p:attrName>
                                        </p:attrNameLst>
                                      </p:cBhvr>
                                      <p:rCtr x="-8789" y="3079"/>
                                    </p:animMotion>
                                  </p:childTnLst>
                                </p:cTn>
                              </p:par>
                              <p:par>
                                <p:cTn id="112" presetID="42" presetClass="path" presetSubtype="0" accel="50000" decel="50000" fill="hold" nodeType="withEffect">
                                  <p:stCondLst>
                                    <p:cond delay="0"/>
                                  </p:stCondLst>
                                  <p:childTnLst>
                                    <p:animMotion origin="layout" path="M 1.25E-6 4.81481E-6 L -0.20495 0.14375 " pathEditMode="relative" rAng="0" ptsTypes="AA">
                                      <p:cBhvr>
                                        <p:cTn id="113" dur="2000" fill="hold"/>
                                        <p:tgtEl>
                                          <p:spTgt spid="1031"/>
                                        </p:tgtEl>
                                        <p:attrNameLst>
                                          <p:attrName>ppt_x</p:attrName>
                                          <p:attrName>ppt_y</p:attrName>
                                        </p:attrNameLst>
                                      </p:cBhvr>
                                      <p:rCtr x="-10247" y="7176"/>
                                    </p:animMotion>
                                  </p:childTnLst>
                                </p:cTn>
                              </p:par>
                              <p:par>
                                <p:cTn id="114" presetID="42" presetClass="path" presetSubtype="0" accel="50000" decel="50000" fill="hold" nodeType="withEffect">
                                  <p:stCondLst>
                                    <p:cond delay="0"/>
                                  </p:stCondLst>
                                  <p:childTnLst>
                                    <p:animMotion origin="layout" path="M -4.58333E-6 2.59259E-6 L -0.08619 0.14537 " pathEditMode="relative" rAng="0" ptsTypes="AA">
                                      <p:cBhvr>
                                        <p:cTn id="115" dur="2000" fill="hold"/>
                                        <p:tgtEl>
                                          <p:spTgt spid="1033"/>
                                        </p:tgtEl>
                                        <p:attrNameLst>
                                          <p:attrName>ppt_x</p:attrName>
                                          <p:attrName>ppt_y</p:attrName>
                                        </p:attrNameLst>
                                      </p:cBhvr>
                                      <p:rCtr x="-4310" y="7269"/>
                                    </p:animMotion>
                                  </p:childTnLst>
                                </p:cTn>
                              </p:par>
                              <p:par>
                                <p:cTn id="116" presetID="42" presetClass="path" presetSubtype="0" accel="50000" decel="50000" fill="hold" nodeType="withEffect">
                                  <p:stCondLst>
                                    <p:cond delay="0"/>
                                  </p:stCondLst>
                                  <p:childTnLst>
                                    <p:animMotion origin="layout" path="M -4.79167E-6 7.40741E-7 L -0.20729 0.15671 " pathEditMode="relative" rAng="0" ptsTypes="AA">
                                      <p:cBhvr>
                                        <p:cTn id="117" dur="2000" fill="hold"/>
                                        <p:tgtEl>
                                          <p:spTgt spid="1032"/>
                                        </p:tgtEl>
                                        <p:attrNameLst>
                                          <p:attrName>ppt_x</p:attrName>
                                          <p:attrName>ppt_y</p:attrName>
                                        </p:attrNameLst>
                                      </p:cBhvr>
                                      <p:rCtr x="-10365" y="7824"/>
                                    </p:animMotion>
                                  </p:childTnLst>
                                </p:cTn>
                              </p:par>
                              <p:par>
                                <p:cTn id="118" presetID="42" presetClass="path" presetSubtype="0" accel="50000" decel="50000" fill="hold" nodeType="withEffect">
                                  <p:stCondLst>
                                    <p:cond delay="0"/>
                                  </p:stCondLst>
                                  <p:childTnLst>
                                    <p:animMotion origin="layout" path="M -8.33333E-7 -4.81481E-6 L -0.1043 0.17894 " pathEditMode="relative" rAng="0" ptsTypes="AA">
                                      <p:cBhvr>
                                        <p:cTn id="119" dur="2000" fill="hold"/>
                                        <p:tgtEl>
                                          <p:spTgt spid="1034"/>
                                        </p:tgtEl>
                                        <p:attrNameLst>
                                          <p:attrName>ppt_x</p:attrName>
                                          <p:attrName>ppt_y</p:attrName>
                                        </p:attrNameLst>
                                      </p:cBhvr>
                                      <p:rCtr x="-5221" y="8935"/>
                                    </p:animMotion>
                                  </p:childTnLst>
                                </p:cTn>
                              </p:par>
                            </p:childTnLst>
                          </p:cTn>
                        </p:par>
                        <p:par>
                          <p:cTn id="120" fill="hold">
                            <p:stCondLst>
                              <p:cond delay="10000"/>
                            </p:stCondLst>
                            <p:childTnLst>
                              <p:par>
                                <p:cTn id="121" presetID="42" presetClass="path" presetSubtype="0" accel="50000" decel="50000" fill="hold" nodeType="afterEffect">
                                  <p:stCondLst>
                                    <p:cond delay="0"/>
                                  </p:stCondLst>
                                  <p:childTnLst>
                                    <p:animMotion origin="layout" path="M -0.66953 -0.00926 L -0.98281 -0.00787 " pathEditMode="relative" rAng="0" ptsTypes="AA">
                                      <p:cBhvr>
                                        <p:cTn id="122" dur="2000" fill="hold"/>
                                        <p:tgtEl>
                                          <p:spTgt spid="37"/>
                                        </p:tgtEl>
                                        <p:attrNameLst>
                                          <p:attrName>ppt_x</p:attrName>
                                          <p:attrName>ppt_y</p:attrName>
                                        </p:attrNameLst>
                                      </p:cBhvr>
                                      <p:rCtr x="-15664" y="69"/>
                                    </p:animMotion>
                                  </p:childTnLst>
                                </p:cTn>
                              </p:par>
                              <p:par>
                                <p:cTn id="123" presetID="42" presetClass="path" presetSubtype="0" accel="50000" decel="50000" fill="hold" nodeType="withEffect">
                                  <p:stCondLst>
                                    <p:cond delay="0"/>
                                  </p:stCondLst>
                                  <p:childTnLst>
                                    <p:animMotion origin="layout" path="M 4.16667E-6 -4.81481E-6 L -0.31433 0.00163 " pathEditMode="relative" rAng="0" ptsTypes="AA">
                                      <p:cBhvr>
                                        <p:cTn id="124" dur="2000" fill="hold"/>
                                        <p:tgtEl>
                                          <p:spTgt spid="1053"/>
                                        </p:tgtEl>
                                        <p:attrNameLst>
                                          <p:attrName>ppt_x</p:attrName>
                                          <p:attrName>ppt_y</p:attrName>
                                        </p:attrNameLst>
                                      </p:cBhvr>
                                      <p:rCtr x="-15716" y="69"/>
                                    </p:animMotion>
                                  </p:childTnLst>
                                </p:cTn>
                              </p:par>
                              <p:par>
                                <p:cTn id="125" presetID="1" presetClass="exit" presetSubtype="0" fill="hold" nodeType="withEffect">
                                  <p:stCondLst>
                                    <p:cond delay="0"/>
                                  </p:stCondLst>
                                  <p:childTnLst>
                                    <p:set>
                                      <p:cBhvr>
                                        <p:cTn id="126" dur="1" fill="hold">
                                          <p:stCondLst>
                                            <p:cond delay="0"/>
                                          </p:stCondLst>
                                        </p:cTn>
                                        <p:tgtEl>
                                          <p:spTgt spid="1031"/>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1033"/>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1032"/>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034"/>
                                        </p:tgtEl>
                                        <p:attrNameLst>
                                          <p:attrName>style.visibility</p:attrName>
                                        </p:attrNameLst>
                                      </p:cBhvr>
                                      <p:to>
                                        <p:strVal val="hidden"/>
                                      </p:to>
                                    </p:set>
                                  </p:childTnLst>
                                </p:cTn>
                              </p:par>
                              <p:par>
                                <p:cTn id="133" presetID="42" presetClass="path" presetSubtype="0" accel="50000" decel="50000" fill="hold" nodeType="withEffect">
                                  <p:stCondLst>
                                    <p:cond delay="0"/>
                                  </p:stCondLst>
                                  <p:childTnLst>
                                    <p:animMotion origin="layout" path="M -0.12382 0.125 L -0.42539 0.12013 " pathEditMode="relative" rAng="0" ptsTypes="AA">
                                      <p:cBhvr>
                                        <p:cTn id="134" dur="2000" fill="hold"/>
                                        <p:tgtEl>
                                          <p:spTgt spid="63"/>
                                        </p:tgtEl>
                                        <p:attrNameLst>
                                          <p:attrName>ppt_x</p:attrName>
                                          <p:attrName>ppt_y</p:attrName>
                                        </p:attrNameLst>
                                      </p:cBhvr>
                                      <p:rCtr x="-15078" y="-255"/>
                                    </p:animMotion>
                                  </p:childTnLst>
                                </p:cTn>
                              </p:par>
                              <p:par>
                                <p:cTn id="135" presetID="42" presetClass="path" presetSubtype="0" accel="50000" decel="50000" fill="hold" nodeType="withEffect">
                                  <p:stCondLst>
                                    <p:cond delay="0"/>
                                  </p:stCondLst>
                                  <p:childTnLst>
                                    <p:animMotion origin="layout" path="M -0.09818 0.13194 L -0.43373 0.12199 " pathEditMode="relative" rAng="0" ptsTypes="AA">
                                      <p:cBhvr>
                                        <p:cTn id="136" dur="2000" fill="hold"/>
                                        <p:tgtEl>
                                          <p:spTgt spid="1024"/>
                                        </p:tgtEl>
                                        <p:attrNameLst>
                                          <p:attrName>ppt_x</p:attrName>
                                          <p:attrName>ppt_y</p:attrName>
                                        </p:attrNameLst>
                                      </p:cBhvr>
                                      <p:rCtr x="-16784" y="-509"/>
                                    </p:animMotion>
                                  </p:childTnLst>
                                </p:cTn>
                              </p:par>
                              <p:par>
                                <p:cTn id="137" presetID="42" presetClass="path" presetSubtype="0" accel="50000" decel="50000" fill="hold" nodeType="withEffect">
                                  <p:stCondLst>
                                    <p:cond delay="0"/>
                                  </p:stCondLst>
                                  <p:childTnLst>
                                    <p:animMotion origin="layout" path="M -0.17331 0.04236 L -0.47826 0.03403 " pathEditMode="relative" rAng="0" ptsTypes="AA">
                                      <p:cBhvr>
                                        <p:cTn id="138" dur="2000" fill="hold"/>
                                        <p:tgtEl>
                                          <p:spTgt spid="1028"/>
                                        </p:tgtEl>
                                        <p:attrNameLst>
                                          <p:attrName>ppt_x</p:attrName>
                                          <p:attrName>ppt_y</p:attrName>
                                        </p:attrNameLst>
                                      </p:cBhvr>
                                      <p:rCtr x="-15247" y="-417"/>
                                    </p:animMotion>
                                  </p:childTnLst>
                                </p:cTn>
                              </p:par>
                              <p:par>
                                <p:cTn id="139" presetID="42" presetClass="path" presetSubtype="0" accel="50000" decel="50000" fill="hold" nodeType="withEffect">
                                  <p:stCondLst>
                                    <p:cond delay="0"/>
                                  </p:stCondLst>
                                  <p:childTnLst>
                                    <p:animMotion origin="layout" path="M -0.18737 0.05741 L -0.47018 0.05232 " pathEditMode="relative" rAng="0" ptsTypes="AA">
                                      <p:cBhvr>
                                        <p:cTn id="140" dur="2000" fill="hold"/>
                                        <p:tgtEl>
                                          <p:spTgt spid="1025"/>
                                        </p:tgtEl>
                                        <p:attrNameLst>
                                          <p:attrName>ppt_x</p:attrName>
                                          <p:attrName>ppt_y</p:attrName>
                                        </p:attrNameLst>
                                      </p:cBhvr>
                                      <p:rCtr x="-14141" y="-255"/>
                                    </p:animMotion>
                                  </p:childTnLst>
                                </p:cTn>
                              </p:par>
                              <p:par>
                                <p:cTn id="141" presetID="42" presetClass="path" presetSubtype="0" accel="50000" decel="50000" fill="hold" nodeType="withEffect">
                                  <p:stCondLst>
                                    <p:cond delay="0"/>
                                  </p:stCondLst>
                                  <p:childTnLst>
                                    <p:animMotion origin="layout" path="M -0.15599 0.04723 L -0.48984 0.03334 " pathEditMode="relative" rAng="0" ptsTypes="AA">
                                      <p:cBhvr>
                                        <p:cTn id="142" dur="2000" fill="hold"/>
                                        <p:tgtEl>
                                          <p:spTgt spid="1030"/>
                                        </p:tgtEl>
                                        <p:attrNameLst>
                                          <p:attrName>ppt_x</p:attrName>
                                          <p:attrName>ppt_y</p:attrName>
                                        </p:attrNameLst>
                                      </p:cBhvr>
                                      <p:rCtr x="-16693" y="-694"/>
                                    </p:animMotion>
                                  </p:childTnLst>
                                </p:cTn>
                              </p:par>
                              <p:par>
                                <p:cTn id="143" presetID="42" presetClass="path" presetSubtype="0" accel="50000" decel="50000" fill="hold" nodeType="withEffect">
                                  <p:stCondLst>
                                    <p:cond delay="0"/>
                                  </p:stCondLst>
                                  <p:childTnLst>
                                    <p:animMotion origin="layout" path="M -0.14935 0.05556 L -0.47683 0.05209 " pathEditMode="relative" rAng="0" ptsTypes="AA">
                                      <p:cBhvr>
                                        <p:cTn id="144" dur="2000" fill="hold"/>
                                        <p:tgtEl>
                                          <p:spTgt spid="1029"/>
                                        </p:tgtEl>
                                        <p:attrNameLst>
                                          <p:attrName>ppt_x</p:attrName>
                                          <p:attrName>ppt_y</p:attrName>
                                        </p:attrNameLst>
                                      </p:cBhvr>
                                      <p:rCtr x="-16380" y="-185"/>
                                    </p:animMotion>
                                  </p:childTnLst>
                                </p:cTn>
                              </p:par>
                            </p:childTnLst>
                          </p:cTn>
                        </p:par>
                        <p:par>
                          <p:cTn id="145" fill="hold">
                            <p:stCondLst>
                              <p:cond delay="12000"/>
                            </p:stCondLst>
                            <p:childTnLst>
                              <p:par>
                                <p:cTn id="146" presetID="1" presetClass="exit" presetSubtype="0" fill="hold" nodeType="afterEffect">
                                  <p:stCondLst>
                                    <p:cond delay="0"/>
                                  </p:stCondLst>
                                  <p:childTnLst>
                                    <p:set>
                                      <p:cBhvr>
                                        <p:cTn id="147" dur="1" fill="hold">
                                          <p:stCondLst>
                                            <p:cond delay="0"/>
                                          </p:stCondLst>
                                        </p:cTn>
                                        <p:tgtEl>
                                          <p:spTgt spid="63"/>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1024"/>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1028"/>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1025"/>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1030"/>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1029"/>
                                        </p:tgtEl>
                                        <p:attrNameLst>
                                          <p:attrName>style.visibility</p:attrName>
                                        </p:attrNameLst>
                                      </p:cBhvr>
                                      <p:to>
                                        <p:strVal val="hidden"/>
                                      </p:to>
                                    </p:set>
                                  </p:childTnLst>
                                </p:cTn>
                              </p:par>
                            </p:childTnLst>
                          </p:cTn>
                        </p:par>
                        <p:par>
                          <p:cTn id="158" fill="hold">
                            <p:stCondLst>
                              <p:cond delay="12000"/>
                            </p:stCondLst>
                            <p:childTnLst>
                              <p:par>
                                <p:cTn id="159" presetID="1" presetClass="entr" presetSubtype="0" fill="hold" nodeType="afterEffect">
                                  <p:stCondLst>
                                    <p:cond delay="0"/>
                                  </p:stCondLst>
                                  <p:childTnLst>
                                    <p:set>
                                      <p:cBhvr>
                                        <p:cTn id="160" dur="1" fill="hold">
                                          <p:stCondLst>
                                            <p:cond delay="0"/>
                                          </p:stCondLst>
                                        </p:cTn>
                                        <p:tgtEl>
                                          <p:spTgt spid="1047"/>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046"/>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049"/>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048"/>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050"/>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051"/>
                                        </p:tgtEl>
                                        <p:attrNameLst>
                                          <p:attrName>style.visibility</p:attrName>
                                        </p:attrNameLst>
                                      </p:cBhvr>
                                      <p:to>
                                        <p:strVal val="visible"/>
                                      </p:to>
                                    </p:set>
                                  </p:childTnLst>
                                </p:cTn>
                              </p:par>
                            </p:childTnLst>
                          </p:cTn>
                        </p:par>
                        <p:par>
                          <p:cTn id="171" fill="hold">
                            <p:stCondLst>
                              <p:cond delay="12000"/>
                            </p:stCondLst>
                            <p:childTnLst>
                              <p:par>
                                <p:cTn id="172" presetID="1" presetClass="exit" presetSubtype="0" fill="hold" nodeType="afterEffect">
                                  <p:stCondLst>
                                    <p:cond delay="0"/>
                                  </p:stCondLst>
                                  <p:childTnLst>
                                    <p:set>
                                      <p:cBhvr>
                                        <p:cTn id="173" dur="1" fill="hold">
                                          <p:stCondLst>
                                            <p:cond delay="0"/>
                                          </p:stCondLst>
                                        </p:cTn>
                                        <p:tgtEl>
                                          <p:spTgt spid="1053"/>
                                        </p:tgtEl>
                                        <p:attrNameLst>
                                          <p:attrName>style.visibility</p:attrName>
                                        </p:attrNameLst>
                                      </p:cBhvr>
                                      <p:to>
                                        <p:strVal val="hidden"/>
                                      </p:to>
                                    </p:set>
                                  </p:childTnLst>
                                </p:cTn>
                              </p:par>
                              <p:par>
                                <p:cTn id="174" presetID="1" presetClass="entr" presetSubtype="0" fill="hold" nodeType="withEffect">
                                  <p:stCondLst>
                                    <p:cond delay="0"/>
                                  </p:stCondLst>
                                  <p:childTnLst>
                                    <p:set>
                                      <p:cBhvr>
                                        <p:cTn id="175" dur="1" fill="hold">
                                          <p:stCondLst>
                                            <p:cond delay="0"/>
                                          </p:stCondLst>
                                        </p:cTn>
                                        <p:tgtEl>
                                          <p:spTgt spid="27"/>
                                        </p:tgtEl>
                                        <p:attrNameLst>
                                          <p:attrName>style.visibility</p:attrName>
                                        </p:attrNameLst>
                                      </p:cBhvr>
                                      <p:to>
                                        <p:strVal val="visible"/>
                                      </p:to>
                                    </p:set>
                                  </p:childTnLst>
                                </p:cTn>
                              </p:par>
                              <p:par>
                                <p:cTn id="176" presetID="1" presetClass="exit" presetSubtype="0" fill="hold" grpId="1" nodeType="withEffect">
                                  <p:stCondLst>
                                    <p:cond delay="0"/>
                                  </p:stCondLst>
                                  <p:childTnLst>
                                    <p:set>
                                      <p:cBhvr>
                                        <p:cTn id="177" dur="1" fill="hold">
                                          <p:stCondLst>
                                            <p:cond delay="0"/>
                                          </p:stCondLst>
                                        </p:cTn>
                                        <p:tgtEl>
                                          <p:spTgt spid="1056"/>
                                        </p:tgtEl>
                                        <p:attrNameLst>
                                          <p:attrName>style.visibility</p:attrName>
                                        </p:attrNameLst>
                                      </p:cBhvr>
                                      <p:to>
                                        <p:strVal val="hidden"/>
                                      </p:to>
                                    </p:set>
                                  </p:childTnLst>
                                </p:cTn>
                              </p:par>
                              <p:par>
                                <p:cTn id="178" presetID="1" presetClass="entr" presetSubtype="0" fill="hold" grpId="0" nodeType="withEffect">
                                  <p:stCondLst>
                                    <p:cond delay="0"/>
                                  </p:stCondLst>
                                  <p:childTnLst>
                                    <p:set>
                                      <p:cBhvr>
                                        <p:cTn id="17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0" fill="hold" display="0">
                  <p:stCondLst>
                    <p:cond delay="indefinite"/>
                  </p:stCondLst>
                  <p:endCondLst>
                    <p:cond evt="onStopAudio" delay="0">
                      <p:tgtEl>
                        <p:sldTgt/>
                      </p:tgtEl>
                    </p:cond>
                  </p:endCondLst>
                </p:cTn>
                <p:tgtEl>
                  <p:spTgt spid="43"/>
                </p:tgtEl>
              </p:cMediaNode>
            </p:audio>
          </p:childTnLst>
        </p:cTn>
      </p:par>
    </p:tnLst>
    <p:bldLst>
      <p:bldP spid="3" grpId="0" animBg="1"/>
      <p:bldP spid="29" grpId="0"/>
      <p:bldP spid="29" grpId="1"/>
      <p:bldP spid="30" grpId="0" animBg="1"/>
      <p:bldP spid="31" grpId="0" animBg="1"/>
      <p:bldP spid="33" grpId="0" animBg="1"/>
      <p:bldP spid="34" grpId="0" animBg="1"/>
      <p:bldP spid="1055" grpId="0"/>
      <p:bldP spid="1055" grpId="1"/>
      <p:bldP spid="1056" grpId="0"/>
      <p:bldP spid="1056" grpId="1"/>
      <p:bldP spid="32" grpId="0"/>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3099322"/>
            <a:ext cx="6061497" cy="3083921"/>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Serving hot supper meals allows children to receive nutritious meals all day to support their growing bodies and learning needs.</a:t>
            </a:r>
          </a:p>
        </p:txBody>
      </p:sp>
      <p:pic>
        <p:nvPicPr>
          <p:cNvPr id="3" name="Picture 2" descr="A group of women standing next to a food cart&#10;&#10;Description automatically generated">
            <a:extLst>
              <a:ext uri="{FF2B5EF4-FFF2-40B4-BE49-F238E27FC236}">
                <a16:creationId xmlns:a16="http://schemas.microsoft.com/office/drawing/2014/main" id="{7302001D-8982-E58F-796B-55074B11990E}"/>
              </a:ext>
            </a:extLst>
          </p:cNvPr>
          <p:cNvPicPr>
            <a:picLocks noChangeAspect="1"/>
          </p:cNvPicPr>
          <p:nvPr/>
        </p:nvPicPr>
        <p:blipFill>
          <a:blip r:embed="rId5"/>
          <a:stretch>
            <a:fillRect/>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74B051D1-8BD0-D87A-C589-44881EB82C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6317509"/>
      </p:ext>
    </p:extLst>
  </p:cSld>
  <p:clrMapOvr>
    <a:masterClrMapping/>
  </p:clrMapOvr>
  <mc:AlternateContent xmlns:mc="http://schemas.openxmlformats.org/markup-compatibility/2006" xmlns:p14="http://schemas.microsoft.com/office/powerpoint/2010/main">
    <mc:Choice Requires="p14">
      <p:transition p14:dur="0" advTm="31392"/>
    </mc:Choice>
    <mc:Fallback xmlns="">
      <p:transition advTm="31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4194618D-3250-2053-E9F8-B3EA63927BB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569BB1-C72A-8878-FB72-5E32BCABC76B}"/>
              </a:ext>
            </a:extLst>
          </p:cNvPr>
          <p:cNvSpPr/>
          <p:nvPr/>
        </p:nvSpPr>
        <p:spPr>
          <a:xfrm>
            <a:off x="-62541" y="88669"/>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735231" y="517280"/>
            <a:ext cx="10515600" cy="1325563"/>
          </a:xfrm>
        </p:spPr>
        <p:txBody>
          <a:bodyPr>
            <a:noAutofit/>
          </a:bodyPr>
          <a:lstStyle/>
          <a:p>
            <a:pPr algn="l"/>
            <a:r>
              <a:rPr lang="en-US" sz="6600" dirty="0">
                <a:solidFill>
                  <a:schemeClr val="tx2">
                    <a:lumMod val="50000"/>
                  </a:schemeClr>
                </a:solidFill>
              </a:rPr>
              <a:t>ASP Staff Training</a:t>
            </a:r>
            <a:br>
              <a:rPr lang="en-US" sz="6600" dirty="0">
                <a:solidFill>
                  <a:schemeClr val="tx2">
                    <a:lumMod val="50000"/>
                  </a:schemeClr>
                </a:solidFill>
              </a:rPr>
            </a:br>
            <a:r>
              <a:rPr lang="en-US" sz="6600" dirty="0">
                <a:solidFill>
                  <a:schemeClr val="tx2">
                    <a:lumMod val="50000"/>
                  </a:schemeClr>
                </a:solidFill>
              </a:rPr>
              <a:t> Verification</a:t>
            </a: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4540680" y="5118772"/>
            <a:ext cx="173049"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D6D504D-63C5-499D-BCE4-F119C302340C}"/>
              </a:ext>
            </a:extLst>
          </p:cNvPr>
          <p:cNvSpPr/>
          <p:nvPr/>
        </p:nvSpPr>
        <p:spPr>
          <a:xfrm>
            <a:off x="4569426" y="5292022"/>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776672" y="2459793"/>
            <a:ext cx="5048743"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chemeClr val="tx2">
                    <a:lumMod val="50000"/>
                  </a:schemeClr>
                </a:solidFill>
                <a:latin typeface="Century Gothic" panose="020B0502020202020204" pitchFamily="34" charset="0"/>
              </a:rPr>
              <a:t>Due to regular ASP staff turnover, complete the ASP Staff Monthly Training Verification. </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Names will be compared with Supper Program Training Sign-In Sheets</a:t>
            </a:r>
          </a:p>
          <a:p>
            <a:pPr marL="0" indent="0">
              <a:spcBef>
                <a:spcPts val="0"/>
              </a:spcBef>
              <a:spcAft>
                <a:spcPts val="800"/>
              </a:spcAft>
              <a:buNone/>
            </a:pPr>
            <a:endParaRPr lang="en-US" sz="2800" dirty="0">
              <a:solidFill>
                <a:srgbClr val="000000"/>
              </a:solidFill>
              <a:latin typeface="Century Gothic" panose="020B0502020202020204" pitchFamily="34" charset="0"/>
            </a:endParaRPr>
          </a:p>
        </p:txBody>
      </p:sp>
      <p:pic>
        <p:nvPicPr>
          <p:cNvPr id="7" name="Picture 6" descr="A blank form with text and a list of tasks">
            <a:extLst>
              <a:ext uri="{FF2B5EF4-FFF2-40B4-BE49-F238E27FC236}">
                <a16:creationId xmlns:a16="http://schemas.microsoft.com/office/drawing/2014/main" id="{03F92117-7B64-4BEE-6E66-B1DAAB6C028D}"/>
              </a:ext>
            </a:extLst>
          </p:cNvPr>
          <p:cNvPicPr>
            <a:picLocks noChangeAspect="1"/>
          </p:cNvPicPr>
          <p:nvPr/>
        </p:nvPicPr>
        <p:blipFill rotWithShape="1">
          <a:blip r:embed="rId5"/>
          <a:srcRect t="-1" b="44437"/>
          <a:stretch/>
        </p:blipFill>
        <p:spPr>
          <a:xfrm>
            <a:off x="735473" y="1323926"/>
            <a:ext cx="5201744" cy="3903955"/>
          </a:xfrm>
          <a:prstGeom prst="rect">
            <a:avLst/>
          </a:prstGeom>
        </p:spPr>
      </p:pic>
      <p:grpSp>
        <p:nvGrpSpPr>
          <p:cNvPr id="46" name="Group 45">
            <a:extLst>
              <a:ext uri="{FF2B5EF4-FFF2-40B4-BE49-F238E27FC236}">
                <a16:creationId xmlns:a16="http://schemas.microsoft.com/office/drawing/2014/main" id="{1DD84FE6-80CD-4CC0-B494-D4BDB791749E}"/>
              </a:ext>
            </a:extLst>
          </p:cNvPr>
          <p:cNvGrpSpPr/>
          <p:nvPr/>
        </p:nvGrpSpPr>
        <p:grpSpPr>
          <a:xfrm>
            <a:off x="1224440" y="2137296"/>
            <a:ext cx="4382517" cy="3141280"/>
            <a:chOff x="598104" y="2471057"/>
            <a:chExt cx="4333062" cy="3102487"/>
          </a:xfrm>
        </p:grpSpPr>
        <p:sp>
          <p:nvSpPr>
            <p:cNvPr id="42" name="Oval 41">
              <a:extLst>
                <a:ext uri="{FF2B5EF4-FFF2-40B4-BE49-F238E27FC236}">
                  <a16:creationId xmlns:a16="http://schemas.microsoft.com/office/drawing/2014/main" id="{8D7F5481-0E5F-4712-A596-A82E3C327C62}"/>
                </a:ext>
              </a:extLst>
            </p:cNvPr>
            <p:cNvSpPr/>
            <p:nvPr/>
          </p:nvSpPr>
          <p:spPr>
            <a:xfrm>
              <a:off x="4009528" y="4673920"/>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DE979FA-02C2-40B7-820A-9BD0CA9254B4}"/>
                </a:ext>
              </a:extLst>
            </p:cNvPr>
            <p:cNvGrpSpPr/>
            <p:nvPr/>
          </p:nvGrpSpPr>
          <p:grpSpPr>
            <a:xfrm>
              <a:off x="598104" y="2471057"/>
              <a:ext cx="4333062" cy="3102487"/>
              <a:chOff x="598104" y="2471057"/>
              <a:chExt cx="4333062" cy="3102487"/>
            </a:xfrm>
          </p:grpSpPr>
          <p:sp>
            <p:nvSpPr>
              <p:cNvPr id="20" name="Content Placeholder 2">
                <a:extLst>
                  <a:ext uri="{FF2B5EF4-FFF2-40B4-BE49-F238E27FC236}">
                    <a16:creationId xmlns:a16="http://schemas.microsoft.com/office/drawing/2014/main" id="{E70DA78D-1081-47F6-8A89-A8CDDA2B2815}"/>
                  </a:ext>
                </a:extLst>
              </p:cNvPr>
              <p:cNvSpPr txBox="1">
                <a:spLocks/>
              </p:cNvSpPr>
              <p:nvPr/>
            </p:nvSpPr>
            <p:spPr>
              <a:xfrm>
                <a:off x="2566183" y="4413063"/>
                <a:ext cx="9826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LA’s Best</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6" name="Content Placeholder 2">
                <a:extLst>
                  <a:ext uri="{FF2B5EF4-FFF2-40B4-BE49-F238E27FC236}">
                    <a16:creationId xmlns:a16="http://schemas.microsoft.com/office/drawing/2014/main" id="{E831A428-B365-4E6C-A428-3F33C559AE0E}"/>
                  </a:ext>
                </a:extLst>
              </p:cNvPr>
              <p:cNvSpPr txBox="1">
                <a:spLocks/>
              </p:cNvSpPr>
              <p:nvPr/>
            </p:nvSpPr>
            <p:spPr>
              <a:xfrm>
                <a:off x="598104" y="5011946"/>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Ann Davis</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298EB797-F0BB-4387-901B-1F610DA95F50}"/>
                  </a:ext>
                </a:extLst>
              </p:cNvPr>
              <p:cNvSpPr txBox="1">
                <a:spLocks/>
              </p:cNvSpPr>
              <p:nvPr/>
            </p:nvSpPr>
            <p:spPr>
              <a:xfrm>
                <a:off x="2718724" y="4995652"/>
                <a:ext cx="645378"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STAR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9" name="Oval 8">
                <a:extLst>
                  <a:ext uri="{FF2B5EF4-FFF2-40B4-BE49-F238E27FC236}">
                    <a16:creationId xmlns:a16="http://schemas.microsoft.com/office/drawing/2014/main" id="{8F7CB81C-1AB7-424F-B318-7528DCEF8A43}"/>
                  </a:ext>
                </a:extLst>
              </p:cNvPr>
              <p:cNvSpPr/>
              <p:nvPr/>
            </p:nvSpPr>
            <p:spPr>
              <a:xfrm>
                <a:off x="4008865" y="4108195"/>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E05CCDE-BB96-4AF9-B967-EFE265474783}"/>
                  </a:ext>
                </a:extLst>
              </p:cNvPr>
              <p:cNvSpPr/>
              <p:nvPr/>
            </p:nvSpPr>
            <p:spPr>
              <a:xfrm>
                <a:off x="3990432" y="527846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87E58C3-5B38-44C1-A207-E3EF47F68B1C}"/>
                  </a:ext>
                </a:extLst>
              </p:cNvPr>
              <p:cNvSpPr/>
              <p:nvPr/>
            </p:nvSpPr>
            <p:spPr>
              <a:xfrm>
                <a:off x="4409052" y="4994297"/>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9D2B95-95C8-4EE2-9468-B64FB3466F30}"/>
                  </a:ext>
                </a:extLst>
              </p:cNvPr>
              <p:cNvSpPr/>
              <p:nvPr/>
            </p:nvSpPr>
            <p:spPr>
              <a:xfrm>
                <a:off x="4009528" y="438619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78587EC-99E1-444B-95CA-5EB3642B9F44}"/>
                  </a:ext>
                </a:extLst>
              </p:cNvPr>
              <p:cNvSpPr txBox="1">
                <a:spLocks/>
              </p:cNvSpPr>
              <p:nvPr/>
            </p:nvSpPr>
            <p:spPr>
              <a:xfrm>
                <a:off x="861699" y="2490033"/>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Happy Elementary</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925742D8-7E73-443C-B768-7F6898C32A81}"/>
                  </a:ext>
                </a:extLst>
              </p:cNvPr>
              <p:cNvSpPr txBox="1">
                <a:spLocks/>
              </p:cNvSpPr>
              <p:nvPr/>
            </p:nvSpPr>
            <p:spPr>
              <a:xfrm>
                <a:off x="3883983" y="2471057"/>
                <a:ext cx="1047183" cy="2661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10/18/2024</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E948BBB9-45DD-41B3-9F3C-1237B88FC86B}"/>
                  </a:ext>
                </a:extLst>
              </p:cNvPr>
              <p:cNvSpPr txBox="1">
                <a:spLocks/>
              </p:cNvSpPr>
              <p:nvPr/>
            </p:nvSpPr>
            <p:spPr>
              <a:xfrm>
                <a:off x="605165" y="4134612"/>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John Miller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8" name="Content Placeholder 2">
                <a:extLst>
                  <a:ext uri="{FF2B5EF4-FFF2-40B4-BE49-F238E27FC236}">
                    <a16:creationId xmlns:a16="http://schemas.microsoft.com/office/drawing/2014/main" id="{1930A28E-B3CF-4749-9832-5BEE5BB82955}"/>
                  </a:ext>
                </a:extLst>
              </p:cNvPr>
              <p:cNvSpPr txBox="1">
                <a:spLocks/>
              </p:cNvSpPr>
              <p:nvPr/>
            </p:nvSpPr>
            <p:spPr>
              <a:xfrm>
                <a:off x="613864" y="4439113"/>
                <a:ext cx="1326450"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Elizabeth Lee</a:t>
                </a:r>
              </a:p>
            </p:txBody>
          </p:sp>
          <p:sp>
            <p:nvSpPr>
              <p:cNvPr id="22" name="Content Placeholder 2">
                <a:extLst>
                  <a:ext uri="{FF2B5EF4-FFF2-40B4-BE49-F238E27FC236}">
                    <a16:creationId xmlns:a16="http://schemas.microsoft.com/office/drawing/2014/main" id="{4F5EB5B5-C5A8-4031-9B50-013BA3D604E2}"/>
                  </a:ext>
                </a:extLst>
              </p:cNvPr>
              <p:cNvSpPr txBox="1">
                <a:spLocks/>
              </p:cNvSpPr>
              <p:nvPr/>
            </p:nvSpPr>
            <p:spPr>
              <a:xfrm>
                <a:off x="633019" y="4684978"/>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George Wilson</a:t>
                </a:r>
              </a:p>
            </p:txBody>
          </p:sp>
          <p:sp>
            <p:nvSpPr>
              <p:cNvPr id="44" name="Content Placeholder 2">
                <a:extLst>
                  <a:ext uri="{FF2B5EF4-FFF2-40B4-BE49-F238E27FC236}">
                    <a16:creationId xmlns:a16="http://schemas.microsoft.com/office/drawing/2014/main" id="{E738A394-7EBA-4766-A4D9-248A865B5A7E}"/>
                  </a:ext>
                </a:extLst>
              </p:cNvPr>
              <p:cNvSpPr txBox="1">
                <a:spLocks/>
              </p:cNvSpPr>
              <p:nvPr/>
            </p:nvSpPr>
            <p:spPr>
              <a:xfrm>
                <a:off x="598105" y="5301630"/>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Michelle </a:t>
                </a:r>
                <a:r>
                  <a:rPr lang="en-US" sz="1200" dirty="0" err="1">
                    <a:solidFill>
                      <a:srgbClr val="0070C0"/>
                    </a:solidFill>
                    <a:latin typeface="Century Gothic" panose="020B0502020202020204" pitchFamily="34" charset="0"/>
                  </a:rPr>
                  <a:t>Susette</a:t>
                </a:r>
                <a:endParaRPr lang="en-US" sz="1200" dirty="0">
                  <a:solidFill>
                    <a:srgbClr val="0070C0"/>
                  </a:solidFill>
                  <a:latin typeface="Century Gothic" panose="020B0502020202020204" pitchFamily="34" charset="0"/>
                </a:endParaRP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6" name="Content Placeholder 2">
                <a:extLst>
                  <a:ext uri="{FF2B5EF4-FFF2-40B4-BE49-F238E27FC236}">
                    <a16:creationId xmlns:a16="http://schemas.microsoft.com/office/drawing/2014/main" id="{79C84C04-8062-4057-8D61-79D59C9A0C4F}"/>
                  </a:ext>
                </a:extLst>
              </p:cNvPr>
              <p:cNvSpPr txBox="1">
                <a:spLocks/>
              </p:cNvSpPr>
              <p:nvPr/>
            </p:nvSpPr>
            <p:spPr>
              <a:xfrm>
                <a:off x="2353317" y="4134612"/>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Youth Services</a:t>
                </a:r>
              </a:p>
            </p:txBody>
          </p:sp>
          <p:sp>
            <p:nvSpPr>
              <p:cNvPr id="24" name="Content Placeholder 2">
                <a:extLst>
                  <a:ext uri="{FF2B5EF4-FFF2-40B4-BE49-F238E27FC236}">
                    <a16:creationId xmlns:a16="http://schemas.microsoft.com/office/drawing/2014/main" id="{26825C55-7201-42FD-8227-9B04132C2DC3}"/>
                  </a:ext>
                </a:extLst>
              </p:cNvPr>
              <p:cNvSpPr txBox="1">
                <a:spLocks/>
              </p:cNvSpPr>
              <p:nvPr/>
            </p:nvSpPr>
            <p:spPr>
              <a:xfrm>
                <a:off x="2657883" y="4684978"/>
                <a:ext cx="826886"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200" dirty="0">
                    <a:solidFill>
                      <a:srgbClr val="0070C0"/>
                    </a:solidFill>
                    <a:latin typeface="Century Gothic" panose="020B0502020202020204" pitchFamily="34" charset="0"/>
                  </a:rPr>
                  <a:t>LA’s Best</a:t>
                </a:r>
              </a:p>
            </p:txBody>
          </p:sp>
          <p:sp>
            <p:nvSpPr>
              <p:cNvPr id="45" name="Content Placeholder 2">
                <a:extLst>
                  <a:ext uri="{FF2B5EF4-FFF2-40B4-BE49-F238E27FC236}">
                    <a16:creationId xmlns:a16="http://schemas.microsoft.com/office/drawing/2014/main" id="{0773F49D-0E41-445D-B23F-A6D6F0A38A01}"/>
                  </a:ext>
                </a:extLst>
              </p:cNvPr>
              <p:cNvSpPr txBox="1">
                <a:spLocks/>
              </p:cNvSpPr>
              <p:nvPr/>
            </p:nvSpPr>
            <p:spPr>
              <a:xfrm>
                <a:off x="2432449" y="5298505"/>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Boys &amp; Girls Club</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grpSp>
      </p:grpSp>
      <p:sp>
        <p:nvSpPr>
          <p:cNvPr id="30" name="Rectangle 29">
            <a:extLst>
              <a:ext uri="{FF2B5EF4-FFF2-40B4-BE49-F238E27FC236}">
                <a16:creationId xmlns:a16="http://schemas.microsoft.com/office/drawing/2014/main" id="{D3DFBC46-B042-4AAD-A509-5487197A5734}"/>
              </a:ext>
            </a:extLst>
          </p:cNvPr>
          <p:cNvSpPr/>
          <p:nvPr/>
        </p:nvSpPr>
        <p:spPr>
          <a:xfrm>
            <a:off x="2912440" y="3728277"/>
            <a:ext cx="1635382" cy="1502186"/>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98EFF9A-7D7C-428A-B9EF-01C2578BAC05}"/>
              </a:ext>
            </a:extLst>
          </p:cNvPr>
          <p:cNvSpPr/>
          <p:nvPr/>
        </p:nvSpPr>
        <p:spPr>
          <a:xfrm>
            <a:off x="5933537" y="4601693"/>
            <a:ext cx="482570" cy="266133"/>
          </a:xfrm>
          <a:prstGeom prst="leftArrow">
            <a:avLst>
              <a:gd name="adj1" fmla="val 26239"/>
              <a:gd name="adj2" fmla="val 50000"/>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4C4184-35D5-CE83-C558-E77D451612AE}"/>
              </a:ext>
            </a:extLst>
          </p:cNvPr>
          <p:cNvSpPr/>
          <p:nvPr/>
        </p:nvSpPr>
        <p:spPr>
          <a:xfrm>
            <a:off x="516173" y="541051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B179AF1-6C9D-FE7A-74B3-2011B1041CF5}"/>
              </a:ext>
            </a:extLst>
          </p:cNvPr>
          <p:cNvSpPr/>
          <p:nvPr/>
        </p:nvSpPr>
        <p:spPr>
          <a:xfrm>
            <a:off x="1462231" y="623668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Audio 30">
            <a:hlinkClick r:id="" action="ppaction://media"/>
            <a:extLst>
              <a:ext uri="{FF2B5EF4-FFF2-40B4-BE49-F238E27FC236}">
                <a16:creationId xmlns:a16="http://schemas.microsoft.com/office/drawing/2014/main" id="{55216D49-FB5D-B5A4-9896-904928A416B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3221265"/>
      </p:ext>
    </p:extLst>
  </p:cSld>
  <p:clrMapOvr>
    <a:masterClrMapping/>
  </p:clrMapOvr>
  <mc:AlternateContent xmlns:mc="http://schemas.openxmlformats.org/markup-compatibility/2006" xmlns:p159="http://schemas.microsoft.com/office/powerpoint/2015/09/main">
    <mc:Choice Requires="p159">
      <p:transition spd="slow" advTm="29582">
        <p159:morph option="byObject"/>
      </p:transition>
    </mc:Choice>
    <mc:Fallback xmlns="">
      <p:transition spd="slow" advTm="29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up)">
                                      <p:cBhvr>
                                        <p:cTn id="10" dur="500"/>
                                        <p:tgtEl>
                                          <p:spTgt spid="46"/>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outVertical)">
                                      <p:cBhvr>
                                        <p:cTn id="14" dur="500"/>
                                        <p:tgtEl>
                                          <p:spTgt spid="3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2500"/>
                            </p:stCondLst>
                            <p:childTnLst>
                              <p:par>
                                <p:cTn id="28" presetID="26" presetClass="emph" presetSubtype="0" repeatCount="3000" fill="hold" grpId="1" nodeType="afterEffect">
                                  <p:stCondLst>
                                    <p:cond delay="0"/>
                                  </p:stCondLst>
                                  <p:childTnLst>
                                    <p:animEffect transition="out" filter="fade">
                                      <p:cBhvr>
                                        <p:cTn id="29" dur="1000" tmFilter="0, 0; .2, .5; .8, .5; 1, 0"/>
                                        <p:tgtEl>
                                          <p:spTgt spid="5"/>
                                        </p:tgtEl>
                                      </p:cBhvr>
                                    </p:animEffect>
                                    <p:animScale>
                                      <p:cBhvr>
                                        <p:cTn id="30"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1"/>
                </p:tgtEl>
              </p:cMediaNode>
            </p:audio>
          </p:childTnLst>
        </p:cTn>
      </p:par>
    </p:tnLst>
    <p:bldLst>
      <p:bldP spid="34" grpId="0" animBg="1"/>
      <p:bldP spid="30" grpId="0" animBg="1"/>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853351" y="20424"/>
            <a:ext cx="10515600" cy="1325563"/>
          </a:xfrm>
        </p:spPr>
        <p:txBody>
          <a:bodyPr>
            <a:normAutofit/>
          </a:bodyPr>
          <a:lstStyle/>
          <a:p>
            <a:pPr algn="l"/>
            <a:r>
              <a:rPr lang="en-US" sz="8000" dirty="0">
                <a:solidFill>
                  <a:schemeClr val="bg1"/>
                </a:solidFill>
              </a:rPr>
              <a:t>Civil Rights Requirements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053264" y="1345987"/>
            <a:ext cx="7138736"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solidFill>
                <a:latin typeface="Century Gothic" panose="020B0502020202020204" pitchFamily="34" charset="0"/>
                <a:cs typeface="Times New Roman" panose="02020603050405020304" pitchFamily="18" charset="0"/>
              </a:rPr>
              <a:t>All operating sites are required to ensure:</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Equal treatment for all participants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Good customer service to decrease complaints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Illegal barriers that prevent participants from receiving benefits are eliminated </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“And Justice for All” poster is displayed where the general public can see and read it</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General public is informed of program availability</a:t>
            </a:r>
          </a:p>
          <a:p>
            <a:pPr lvl="2" indent="-342900">
              <a:spcBef>
                <a:spcPts val="0"/>
              </a:spcBef>
              <a:spcAft>
                <a:spcPts val="400"/>
              </a:spcAft>
              <a:buFont typeface="Arial" panose="020B0604020202020204" pitchFamily="34" charset="0"/>
              <a:buChar char="•"/>
            </a:pPr>
            <a:r>
              <a:rPr lang="en-US" altLang="en-US" dirty="0">
                <a:solidFill>
                  <a:schemeClr val="bg1"/>
                </a:solidFill>
                <a:latin typeface="Century Gothic" panose="020B0502020202020204" pitchFamily="34" charset="0"/>
                <a:cs typeface="Times New Roman" panose="02020603050405020304" pitchFamily="18" charset="0"/>
              </a:rPr>
              <a:t>Provide information in the appropriate language</a:t>
            </a:r>
          </a:p>
        </p:txBody>
      </p:sp>
      <p:pic>
        <p:nvPicPr>
          <p:cNvPr id="3" name="Picture 2">
            <a:extLst>
              <a:ext uri="{FF2B5EF4-FFF2-40B4-BE49-F238E27FC236}">
                <a16:creationId xmlns:a16="http://schemas.microsoft.com/office/drawing/2014/main" id="{5DC440E2-9920-281C-97BF-FEF7F5F2AA56}"/>
              </a:ext>
            </a:extLst>
          </p:cNvPr>
          <p:cNvPicPr>
            <a:picLocks noChangeAspect="1"/>
          </p:cNvPicPr>
          <p:nvPr/>
        </p:nvPicPr>
        <p:blipFill>
          <a:blip r:embed="rId5"/>
          <a:srcRect l="20932" r="20932"/>
          <a:stretch/>
        </p:blipFill>
        <p:spPr>
          <a:xfrm>
            <a:off x="-206986" y="112295"/>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41E3F2B7-76A1-F198-A213-1BA4EE6205FF}"/>
              </a:ext>
            </a:extLst>
          </p:cNvPr>
          <p:cNvSpPr/>
          <p:nvPr/>
        </p:nvSpPr>
        <p:spPr>
          <a:xfrm>
            <a:off x="2824109" y="3941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3FE1441-5D8B-A7B4-F586-BC2532D65104}"/>
              </a:ext>
            </a:extLst>
          </p:cNvPr>
          <p:cNvSpPr/>
          <p:nvPr/>
        </p:nvSpPr>
        <p:spPr>
          <a:xfrm>
            <a:off x="1795764" y="4844654"/>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5A9D9741-2764-7F2C-BB15-152C3E06727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6903015"/>
      </p:ext>
    </p:extLst>
  </p:cSld>
  <p:clrMapOvr>
    <a:masterClrMapping/>
  </p:clrMapOvr>
  <mc:AlternateContent xmlns:mc="http://schemas.openxmlformats.org/markup-compatibility/2006" xmlns:p159="http://schemas.microsoft.com/office/powerpoint/2015/09/main">
    <mc:Choice Requires="p159">
      <p:transition spd="slow" advTm="37442">
        <p159:morph option="byObject"/>
      </p:transition>
    </mc:Choice>
    <mc:Fallback xmlns="">
      <p:transition spd="slow" advTm="37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473733" y="448362"/>
            <a:ext cx="8771074" cy="1143000"/>
          </a:xfrm>
        </p:spPr>
        <p:txBody>
          <a:bodyPr>
            <a:normAutofit fontScale="90000"/>
          </a:bodyPr>
          <a:lstStyle/>
          <a:p>
            <a:r>
              <a:rPr lang="en-US"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731168" y="1933789"/>
            <a:ext cx="6168189" cy="646331"/>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a:t>
            </a:r>
          </a:p>
        </p:txBody>
      </p:sp>
      <p:sp>
        <p:nvSpPr>
          <p:cNvPr id="11" name="Rectangle 10">
            <a:extLst>
              <a:ext uri="{FF2B5EF4-FFF2-40B4-BE49-F238E27FC236}">
                <a16:creationId xmlns:a16="http://schemas.microsoft.com/office/drawing/2014/main" id="{CDD04201-1D23-465A-A7FB-688D60657561}"/>
              </a:ext>
            </a:extLst>
          </p:cNvPr>
          <p:cNvSpPr/>
          <p:nvPr/>
        </p:nvSpPr>
        <p:spPr>
          <a:xfrm>
            <a:off x="2960552" y="1564708"/>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Audio 30">
            <a:hlinkClick r:id="" action="ppaction://media"/>
            <a:extLst>
              <a:ext uri="{FF2B5EF4-FFF2-40B4-BE49-F238E27FC236}">
                <a16:creationId xmlns:a16="http://schemas.microsoft.com/office/drawing/2014/main" id="{407DD190-599F-D6D1-D2F8-7982C3A74AD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advTm="54992">
        <p159:morph option="byObject"/>
      </p:transition>
    </mc:Choice>
    <mc:Fallback xmlns="">
      <p:transition spd="slow" advTm="54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1"/>
                </p:tgtEl>
              </p:cMediaNode>
            </p:audio>
          </p:childTnLst>
        </p:cTn>
      </p:par>
    </p:tnLst>
    <p:bldLst>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22686" y="56010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2262573"/>
            <a:ext cx="6817890" cy="4321183"/>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57150" indent="0">
              <a:spcBef>
                <a:spcPts val="0"/>
              </a:spcBef>
              <a:buNone/>
            </a:pPr>
            <a:endParaRPr lang="en-US" sz="2400" dirty="0">
              <a:latin typeface="Century Gothic" panose="020B0502020202020204" pitchFamily="34" charset="0"/>
            </a:endParaRP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pic>
        <p:nvPicPr>
          <p:cNvPr id="11" name="Picture 10" descr="A group of people standing in a line outside a building&#10;&#10;Description automatically generated">
            <a:extLst>
              <a:ext uri="{FF2B5EF4-FFF2-40B4-BE49-F238E27FC236}">
                <a16:creationId xmlns:a16="http://schemas.microsoft.com/office/drawing/2014/main" id="{C8702CE6-E3C1-108F-8CE4-18C08BF70A93}"/>
              </a:ext>
            </a:extLst>
          </p:cNvPr>
          <p:cNvPicPr>
            <a:picLocks noChangeAspect="1"/>
          </p:cNvPicPr>
          <p:nvPr/>
        </p:nvPicPr>
        <p:blipFill rotWithShape="1">
          <a:blip r:embed="rId5"/>
          <a:srcRect t="12866" r="25958"/>
          <a:stretch/>
        </p:blipFill>
        <p:spPr>
          <a:xfrm>
            <a:off x="176464" y="88650"/>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A2DD0C34-BE3E-A0E0-373B-0D71AB12CC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advTm="21120">
        <p159:morph option="byObject"/>
      </p:transition>
    </mc:Choice>
    <mc:Fallback xmlns="">
      <p:transition spd="slow" advTm="211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145711" y="2053187"/>
            <a:ext cx="5878197"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the age of six. </a:t>
            </a:r>
          </a:p>
          <a:p>
            <a:pPr marL="0" indent="0">
              <a:spcBef>
                <a:spcPts val="0"/>
              </a:spcBef>
              <a:buNone/>
            </a:pPr>
            <a:endParaRPr lang="en-US" altLang="en-US" sz="2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EB3E119C-3A51-47C9-8D6C-4D576A73ABC5}"/>
              </a:ext>
            </a:extLst>
          </p:cNvPr>
          <p:cNvSpPr/>
          <p:nvPr/>
        </p:nvSpPr>
        <p:spPr>
          <a:xfrm>
            <a:off x="3024366" y="4992629"/>
            <a:ext cx="5615616" cy="1200329"/>
          </a:xfrm>
          <a:prstGeom prst="rect">
            <a:avLst/>
          </a:prstGeom>
        </p:spPr>
        <p:txBody>
          <a:bodyPr wrap="square">
            <a:spAutoFit/>
          </a:bodyPr>
          <a:lstStyle/>
          <a:p>
            <a:pPr algn="ctr"/>
            <a:r>
              <a:rPr lang="en-US" altLang="en-US" sz="2400" dirty="0">
                <a:solidFill>
                  <a:schemeClr val="bg1"/>
                </a:solidFill>
                <a:latin typeface="Century Gothic" panose="020B0502020202020204" pitchFamily="34" charset="0"/>
              </a:rPr>
              <a:t>To ensure compliance, ask children their age if they appear to be less than six years old.</a:t>
            </a:r>
          </a:p>
        </p:txBody>
      </p:sp>
      <p:sp>
        <p:nvSpPr>
          <p:cNvPr id="10" name="TextBox 9">
            <a:extLst>
              <a:ext uri="{FF2B5EF4-FFF2-40B4-BE49-F238E27FC236}">
                <a16:creationId xmlns:a16="http://schemas.microsoft.com/office/drawing/2014/main" id="{ED3E0DE8-23A2-2552-1FF9-370BA0F9C6C9}"/>
              </a:ext>
            </a:extLst>
          </p:cNvPr>
          <p:cNvSpPr txBox="1"/>
          <p:nvPr/>
        </p:nvSpPr>
        <p:spPr>
          <a:xfrm>
            <a:off x="2871964" y="3151722"/>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under six </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six or older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0FE4533F-3558-21F6-0163-A946E0B659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spd="slow" advTm="27240">
        <p159:morph option="byObject"/>
      </p:transition>
    </mc:Choice>
    <mc:Fallback xmlns="">
      <p:transition spd="slow" advTm="27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B59FEE-E1D7-396A-12E8-F93C3D0EEE0D}"/>
              </a:ext>
            </a:extLst>
          </p:cNvPr>
          <p:cNvSpPr/>
          <p:nvPr/>
        </p:nvSpPr>
        <p:spPr>
          <a:xfrm>
            <a:off x="3222702" y="0"/>
            <a:ext cx="9002124"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566099" y="737667"/>
            <a:ext cx="7112571" cy="1143000"/>
          </a:xfrm>
        </p:spPr>
        <p:txBody>
          <a:bodyPr>
            <a:noAutofit/>
          </a:bodyPr>
          <a:lstStyle/>
          <a:p>
            <a:pPr algn="l"/>
            <a:r>
              <a:rPr lang="en-US" sz="8800" dirty="0"/>
              <a:t>Reimbursable Meals</a:t>
            </a:r>
          </a:p>
        </p:txBody>
      </p:sp>
      <p:sp>
        <p:nvSpPr>
          <p:cNvPr id="9" name="Rounded Rectangle 36">
            <a:extLst>
              <a:ext uri="{FF2B5EF4-FFF2-40B4-BE49-F238E27FC236}">
                <a16:creationId xmlns:a16="http://schemas.microsoft.com/office/drawing/2014/main" id="{F48610BE-2A99-494A-BF51-3E361A220A0E}"/>
              </a:ext>
            </a:extLst>
          </p:cNvPr>
          <p:cNvSpPr/>
          <p:nvPr/>
        </p:nvSpPr>
        <p:spPr>
          <a:xfrm>
            <a:off x="1756374" y="2618122"/>
            <a:ext cx="5619450" cy="1757732"/>
          </a:xfrm>
          <a:prstGeom prst="roundRect">
            <a:avLst>
              <a:gd name="adj" fmla="val 2750"/>
            </a:avLst>
          </a:prstGeom>
          <a:no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1960BA14-74DA-432C-91B9-74C95275906D}"/>
              </a:ext>
            </a:extLst>
          </p:cNvPr>
          <p:cNvGrpSpPr/>
          <p:nvPr/>
        </p:nvGrpSpPr>
        <p:grpSpPr>
          <a:xfrm>
            <a:off x="546570" y="4089969"/>
            <a:ext cx="1347440" cy="1319376"/>
            <a:chOff x="534761" y="3664382"/>
            <a:chExt cx="1110367" cy="1066391"/>
          </a:xfrm>
        </p:grpSpPr>
        <p:sp>
          <p:nvSpPr>
            <p:cNvPr id="13" name="Rectangle 12">
              <a:extLst>
                <a:ext uri="{FF2B5EF4-FFF2-40B4-BE49-F238E27FC236}">
                  <a16:creationId xmlns:a16="http://schemas.microsoft.com/office/drawing/2014/main" id="{E9ECAF08-8D7A-4B8C-8469-1745FEAE86AF}"/>
                </a:ext>
              </a:extLst>
            </p:cNvPr>
            <p:cNvSpPr/>
            <p:nvPr/>
          </p:nvSpPr>
          <p:spPr>
            <a:xfrm>
              <a:off x="534761" y="3664382"/>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E5641C-641D-4E0F-A8D3-AE14AA996E07}"/>
                </a:ext>
              </a:extLst>
            </p:cNvPr>
            <p:cNvPicPr>
              <a:picLocks noChangeAspect="1"/>
            </p:cNvPicPr>
            <p:nvPr/>
          </p:nvPicPr>
          <p:blipFill>
            <a:blip r:embed="rId5"/>
            <a:stretch>
              <a:fillRect/>
            </a:stretch>
          </p:blipFill>
          <p:spPr>
            <a:xfrm>
              <a:off x="599091" y="3750003"/>
              <a:ext cx="1016655" cy="961836"/>
            </a:xfrm>
            <a:prstGeom prst="rect">
              <a:avLst/>
            </a:prstGeom>
          </p:spPr>
        </p:pic>
      </p:grpSp>
      <p:grpSp>
        <p:nvGrpSpPr>
          <p:cNvPr id="17" name="Group 16">
            <a:extLst>
              <a:ext uri="{FF2B5EF4-FFF2-40B4-BE49-F238E27FC236}">
                <a16:creationId xmlns:a16="http://schemas.microsoft.com/office/drawing/2014/main" id="{CD7C1A38-5E77-42BC-802F-25716147A09D}"/>
              </a:ext>
            </a:extLst>
          </p:cNvPr>
          <p:cNvGrpSpPr/>
          <p:nvPr/>
        </p:nvGrpSpPr>
        <p:grpSpPr>
          <a:xfrm>
            <a:off x="548623" y="5497426"/>
            <a:ext cx="1351981" cy="1319375"/>
            <a:chOff x="5137249" y="1417638"/>
            <a:chExt cx="1110367" cy="1066391"/>
          </a:xfrm>
        </p:grpSpPr>
        <p:sp>
          <p:nvSpPr>
            <p:cNvPr id="19" name="Rectangle 18">
              <a:extLst>
                <a:ext uri="{FF2B5EF4-FFF2-40B4-BE49-F238E27FC236}">
                  <a16:creationId xmlns:a16="http://schemas.microsoft.com/office/drawing/2014/main" id="{51B13759-9CB3-4E75-AD10-851DA7634D1A}"/>
                </a:ext>
              </a:extLst>
            </p:cNvPr>
            <p:cNvSpPr/>
            <p:nvPr/>
          </p:nvSpPr>
          <p:spPr>
            <a:xfrm>
              <a:off x="5137249" y="1417638"/>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FC5FC09E-C552-425C-96D9-653880D34204}"/>
                </a:ext>
              </a:extLst>
            </p:cNvPr>
            <p:cNvPicPr>
              <a:picLocks noChangeAspect="1"/>
            </p:cNvPicPr>
            <p:nvPr/>
          </p:nvPicPr>
          <p:blipFill>
            <a:blip r:embed="rId6"/>
            <a:stretch>
              <a:fillRect/>
            </a:stretch>
          </p:blipFill>
          <p:spPr>
            <a:xfrm>
              <a:off x="5197701" y="1469916"/>
              <a:ext cx="961835" cy="961835"/>
            </a:xfrm>
            <a:prstGeom prst="rect">
              <a:avLst/>
            </a:prstGeom>
            <a:ln w="28575">
              <a:noFill/>
            </a:ln>
          </p:spPr>
        </p:pic>
      </p:grpSp>
      <p:grpSp>
        <p:nvGrpSpPr>
          <p:cNvPr id="7" name="Group 6">
            <a:extLst>
              <a:ext uri="{FF2B5EF4-FFF2-40B4-BE49-F238E27FC236}">
                <a16:creationId xmlns:a16="http://schemas.microsoft.com/office/drawing/2014/main" id="{63EFE39A-9E83-4F92-93D7-9F09F54DD40C}"/>
              </a:ext>
            </a:extLst>
          </p:cNvPr>
          <p:cNvGrpSpPr/>
          <p:nvPr/>
        </p:nvGrpSpPr>
        <p:grpSpPr>
          <a:xfrm>
            <a:off x="561128" y="1"/>
            <a:ext cx="1309732" cy="1250562"/>
            <a:chOff x="482229" y="419540"/>
            <a:chExt cx="1110367" cy="1066391"/>
          </a:xfrm>
        </p:grpSpPr>
        <p:sp>
          <p:nvSpPr>
            <p:cNvPr id="22" name="Rectangle 21">
              <a:extLst>
                <a:ext uri="{FF2B5EF4-FFF2-40B4-BE49-F238E27FC236}">
                  <a16:creationId xmlns:a16="http://schemas.microsoft.com/office/drawing/2014/main" id="{90525FCF-3883-4991-956A-9A5B0BB05A33}"/>
                </a:ext>
              </a:extLst>
            </p:cNvPr>
            <p:cNvSpPr/>
            <p:nvPr/>
          </p:nvSpPr>
          <p:spPr>
            <a:xfrm>
              <a:off x="482229" y="419540"/>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1A6E33DF-3534-4034-84E3-3E838F1A8207}"/>
                </a:ext>
              </a:extLst>
            </p:cNvPr>
            <p:cNvPicPr>
              <a:picLocks noChangeAspect="1"/>
            </p:cNvPicPr>
            <p:nvPr/>
          </p:nvPicPr>
          <p:blipFill>
            <a:blip r:embed="rId7"/>
            <a:stretch>
              <a:fillRect/>
            </a:stretch>
          </p:blipFill>
          <p:spPr>
            <a:xfrm>
              <a:off x="567146" y="471818"/>
              <a:ext cx="961835" cy="961835"/>
            </a:xfrm>
            <a:prstGeom prst="rect">
              <a:avLst/>
            </a:prstGeom>
          </p:spPr>
        </p:pic>
      </p:grpSp>
      <p:grpSp>
        <p:nvGrpSpPr>
          <p:cNvPr id="6" name="Group 5">
            <a:extLst>
              <a:ext uri="{FF2B5EF4-FFF2-40B4-BE49-F238E27FC236}">
                <a16:creationId xmlns:a16="http://schemas.microsoft.com/office/drawing/2014/main" id="{76BCF5C2-BF05-47EE-8AF7-1B37BA48ADB2}"/>
              </a:ext>
            </a:extLst>
          </p:cNvPr>
          <p:cNvGrpSpPr/>
          <p:nvPr/>
        </p:nvGrpSpPr>
        <p:grpSpPr>
          <a:xfrm>
            <a:off x="556967" y="1318810"/>
            <a:ext cx="1326645" cy="1319376"/>
            <a:chOff x="505379" y="1494471"/>
            <a:chExt cx="1110367" cy="1066391"/>
          </a:xfrm>
        </p:grpSpPr>
        <p:sp>
          <p:nvSpPr>
            <p:cNvPr id="26" name="Rectangle 25">
              <a:extLst>
                <a:ext uri="{FF2B5EF4-FFF2-40B4-BE49-F238E27FC236}">
                  <a16:creationId xmlns:a16="http://schemas.microsoft.com/office/drawing/2014/main" id="{6DDFB84F-E9BE-4D63-BDA4-D8091BE1F066}"/>
                </a:ext>
              </a:extLst>
            </p:cNvPr>
            <p:cNvSpPr/>
            <p:nvPr/>
          </p:nvSpPr>
          <p:spPr>
            <a:xfrm>
              <a:off x="505379" y="149447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8" name="Picture 27">
              <a:extLst>
                <a:ext uri="{FF2B5EF4-FFF2-40B4-BE49-F238E27FC236}">
                  <a16:creationId xmlns:a16="http://schemas.microsoft.com/office/drawing/2014/main" id="{9D71729C-7861-4D64-951B-C7F7DA2B032A}"/>
                </a:ext>
              </a:extLst>
            </p:cNvPr>
            <p:cNvPicPr>
              <a:picLocks noChangeAspect="1"/>
            </p:cNvPicPr>
            <p:nvPr/>
          </p:nvPicPr>
          <p:blipFill>
            <a:blip r:embed="rId8"/>
            <a:stretch>
              <a:fillRect/>
            </a:stretch>
          </p:blipFill>
          <p:spPr>
            <a:xfrm>
              <a:off x="588265" y="1535809"/>
              <a:ext cx="961744" cy="961744"/>
            </a:xfrm>
            <a:prstGeom prst="rect">
              <a:avLst/>
            </a:prstGeom>
          </p:spPr>
        </p:pic>
      </p:grpSp>
      <p:grpSp>
        <p:nvGrpSpPr>
          <p:cNvPr id="5" name="Group 4">
            <a:extLst>
              <a:ext uri="{FF2B5EF4-FFF2-40B4-BE49-F238E27FC236}">
                <a16:creationId xmlns:a16="http://schemas.microsoft.com/office/drawing/2014/main" id="{904851DE-6ACE-40B6-9170-19FCE0E394DF}"/>
              </a:ext>
            </a:extLst>
          </p:cNvPr>
          <p:cNvGrpSpPr/>
          <p:nvPr/>
        </p:nvGrpSpPr>
        <p:grpSpPr>
          <a:xfrm>
            <a:off x="392757" y="2707194"/>
            <a:ext cx="1595496" cy="1319376"/>
            <a:chOff x="372190" y="2543781"/>
            <a:chExt cx="1335388" cy="1066391"/>
          </a:xfrm>
        </p:grpSpPr>
        <p:sp>
          <p:nvSpPr>
            <p:cNvPr id="30" name="Rectangle 29">
              <a:extLst>
                <a:ext uri="{FF2B5EF4-FFF2-40B4-BE49-F238E27FC236}">
                  <a16:creationId xmlns:a16="http://schemas.microsoft.com/office/drawing/2014/main" id="{E285D3C5-04AE-4016-9585-CC6624472B4C}"/>
                </a:ext>
              </a:extLst>
            </p:cNvPr>
            <p:cNvSpPr/>
            <p:nvPr/>
          </p:nvSpPr>
          <p:spPr>
            <a:xfrm>
              <a:off x="520609" y="2543781"/>
              <a:ext cx="1110367" cy="1066391"/>
            </a:xfrm>
            <a:prstGeom prst="rect">
              <a:avLst/>
            </a:prstGeom>
            <a:solidFill>
              <a:schemeClr val="tx2">
                <a:lumMod val="5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803E823C-5487-4C25-AC4F-50B40A67715A}"/>
                </a:ext>
              </a:extLst>
            </p:cNvPr>
            <p:cNvPicPr>
              <a:picLocks noChangeAspect="1"/>
            </p:cNvPicPr>
            <p:nvPr/>
          </p:nvPicPr>
          <p:blipFill>
            <a:blip r:embed="rId9"/>
            <a:stretch>
              <a:fillRect/>
            </a:stretch>
          </p:blipFill>
          <p:spPr>
            <a:xfrm>
              <a:off x="372190" y="2598328"/>
              <a:ext cx="1335388" cy="957296"/>
            </a:xfrm>
            <a:prstGeom prst="rect">
              <a:avLst/>
            </a:prstGeom>
          </p:spPr>
        </p:pic>
      </p:grpSp>
      <p:sp>
        <p:nvSpPr>
          <p:cNvPr id="21" name="Content Placeholder 2"/>
          <p:cNvSpPr>
            <a:spLocks noGrp="1"/>
          </p:cNvSpPr>
          <p:nvPr>
            <p:ph idx="1"/>
          </p:nvPr>
        </p:nvSpPr>
        <p:spPr>
          <a:xfrm>
            <a:off x="4991451" y="2493043"/>
            <a:ext cx="6829254" cy="2224478"/>
          </a:xfrm>
          <a:noFill/>
          <a:ln>
            <a:noFill/>
          </a:ln>
        </p:spPr>
        <p:txBody>
          <a:bodyPr>
            <a:noAutofit/>
          </a:bodyPr>
          <a:lstStyle/>
          <a:p>
            <a:pPr marL="0" indent="0">
              <a:buNone/>
            </a:pPr>
            <a:r>
              <a:rPr lang="en-US" sz="2600" dirty="0">
                <a:latin typeface="Century Gothic" panose="020B0502020202020204" pitchFamily="34" charset="0"/>
              </a:rPr>
              <a:t>Supper meal service adheres to OVS guidelines. </a:t>
            </a:r>
          </a:p>
          <a:p>
            <a:pPr>
              <a:buFont typeface="Wingdings" panose="05000000000000000000" pitchFamily="2" charset="2"/>
              <a:buChar char="Ø"/>
            </a:pPr>
            <a:r>
              <a:rPr lang="en-US" sz="2600" b="1" dirty="0">
                <a:latin typeface="Century Gothic" panose="020B0502020202020204" pitchFamily="34" charset="0"/>
              </a:rPr>
              <a:t>3 </a:t>
            </a:r>
            <a:r>
              <a:rPr lang="en-US" sz="2600" dirty="0">
                <a:latin typeface="Century Gothic" panose="020B0502020202020204" pitchFamily="34" charset="0"/>
              </a:rPr>
              <a:t>of the </a:t>
            </a:r>
            <a:r>
              <a:rPr lang="en-US" sz="2600" b="1" dirty="0">
                <a:latin typeface="Century Gothic" panose="020B0502020202020204" pitchFamily="34" charset="0"/>
              </a:rPr>
              <a:t>5 </a:t>
            </a:r>
            <a:r>
              <a:rPr lang="en-US" sz="2600" dirty="0">
                <a:latin typeface="Century Gothic" panose="020B0502020202020204" pitchFamily="34" charset="0"/>
              </a:rPr>
              <a:t>meal components must be selected to complete a reimbursable meal.</a:t>
            </a:r>
          </a:p>
        </p:txBody>
      </p:sp>
      <p:sp>
        <p:nvSpPr>
          <p:cNvPr id="24" name="TextBox 23"/>
          <p:cNvSpPr txBox="1"/>
          <p:nvPr/>
        </p:nvSpPr>
        <p:spPr>
          <a:xfrm>
            <a:off x="5307770" y="4774188"/>
            <a:ext cx="6196617" cy="89255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1"/>
                </a:solidFill>
                <a:latin typeface="Century Gothic" panose="020B0502020202020204" pitchFamily="34" charset="0"/>
              </a:rPr>
              <a:t>Student </a:t>
            </a:r>
            <a:r>
              <a:rPr lang="en-US" sz="2600" b="1" dirty="0">
                <a:solidFill>
                  <a:schemeClr val="bg1"/>
                </a:solidFill>
                <a:latin typeface="Century Gothic" panose="020B0502020202020204" pitchFamily="34" charset="0"/>
              </a:rPr>
              <a:t>is not </a:t>
            </a:r>
            <a:r>
              <a:rPr lang="en-US" sz="2600" dirty="0">
                <a:solidFill>
                  <a:schemeClr val="bg1"/>
                </a:solidFill>
                <a:latin typeface="Century Gothic" panose="020B0502020202020204" pitchFamily="34" charset="0"/>
              </a:rPr>
              <a:t>required to take a vegetable or fruit during supper </a:t>
            </a:r>
          </a:p>
        </p:txBody>
      </p:sp>
      <p:sp>
        <p:nvSpPr>
          <p:cNvPr id="8" name="Flowchart: Connector 7">
            <a:extLst>
              <a:ext uri="{FF2B5EF4-FFF2-40B4-BE49-F238E27FC236}">
                <a16:creationId xmlns:a16="http://schemas.microsoft.com/office/drawing/2014/main" id="{0D3242E0-6208-53E5-5834-CFC5BF6FF9D5}"/>
              </a:ext>
            </a:extLst>
          </p:cNvPr>
          <p:cNvSpPr/>
          <p:nvPr/>
        </p:nvSpPr>
        <p:spPr>
          <a:xfrm>
            <a:off x="2522589" y="2279458"/>
            <a:ext cx="1435029" cy="15723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42DB055-839E-D39D-57C6-9B46DFBC2DDF}"/>
              </a:ext>
            </a:extLst>
          </p:cNvPr>
          <p:cNvSpPr/>
          <p:nvPr/>
        </p:nvSpPr>
        <p:spPr>
          <a:xfrm>
            <a:off x="2506664" y="3555753"/>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5A68B476-172C-FAB3-0F68-63CECEBD1C4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2370579"/>
      </p:ext>
    </p:extLst>
  </p:cSld>
  <p:clrMapOvr>
    <a:masterClrMapping/>
  </p:clrMapOvr>
  <mc:AlternateContent xmlns:mc="http://schemas.openxmlformats.org/markup-compatibility/2006" xmlns:p159="http://schemas.microsoft.com/office/powerpoint/2015/09/main">
    <mc:Choice Requires="p159">
      <p:transition spd="slow" advTm="20346">
        <p159:morph option="byObject"/>
      </p:transition>
    </mc:Choice>
    <mc:Fallback xmlns="">
      <p:transition spd="slow" advTm="20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2" presetClass="entr" presetSubtype="8" fill="hold" nodeType="withEffect">
                                  <p:stCondLst>
                                    <p:cond delay="25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childTnLst>
                          </p:cTn>
                        </p:par>
                        <p:par>
                          <p:cTn id="11" fill="hold">
                            <p:stCondLst>
                              <p:cond delay="750"/>
                            </p:stCondLst>
                            <p:childTnLst>
                              <p:par>
                                <p:cTn id="12" presetID="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0-#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par>
                          <p:cTn id="26" fill="hold">
                            <p:stCondLst>
                              <p:cond delay="2250"/>
                            </p:stCondLst>
                            <p:childTnLst>
                              <p:par>
                                <p:cTn id="27" presetID="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
</p:tagLst>
</file>

<file path=ppt/tags/tag10.xml><?xml version="1.0" encoding="utf-8"?>
<p:tagLst xmlns:a="http://schemas.openxmlformats.org/drawingml/2006/main" xmlns:r="http://schemas.openxmlformats.org/officeDocument/2006/relationships" xmlns:p="http://schemas.openxmlformats.org/presentationml/2006/main">
  <p:tag name="TIMING" val="|8.4|5.1|4.4|4.5|5.7"/>
</p:tagLst>
</file>

<file path=ppt/tags/tag11.xml><?xml version="1.0" encoding="utf-8"?>
<p:tagLst xmlns:a="http://schemas.openxmlformats.org/drawingml/2006/main" xmlns:r="http://schemas.openxmlformats.org/officeDocument/2006/relationships" xmlns:p="http://schemas.openxmlformats.org/presentationml/2006/main">
  <p:tag name="TIMING" val="|7.5|2.8|3.9"/>
</p:tagLst>
</file>

<file path=ppt/tags/tag12.xml><?xml version="1.0" encoding="utf-8"?>
<p:tagLst xmlns:a="http://schemas.openxmlformats.org/drawingml/2006/main" xmlns:r="http://schemas.openxmlformats.org/officeDocument/2006/relationships" xmlns:p="http://schemas.openxmlformats.org/presentationml/2006/main">
  <p:tag name="TIMING" val="|8|3.5|3.3"/>
</p:tagLst>
</file>

<file path=ppt/tags/tag13.xml><?xml version="1.0" encoding="utf-8"?>
<p:tagLst xmlns:a="http://schemas.openxmlformats.org/drawingml/2006/main" xmlns:r="http://schemas.openxmlformats.org/officeDocument/2006/relationships" xmlns:p="http://schemas.openxmlformats.org/presentationml/2006/main">
  <p:tag name="TIMING" val="|8.2"/>
</p:tagLst>
</file>

<file path=ppt/tags/tag14.xml><?xml version="1.0" encoding="utf-8"?>
<p:tagLst xmlns:a="http://schemas.openxmlformats.org/drawingml/2006/main" xmlns:r="http://schemas.openxmlformats.org/officeDocument/2006/relationships" xmlns:p="http://schemas.openxmlformats.org/presentationml/2006/main">
  <p:tag name="TIMING" val="|8.8"/>
</p:tagLst>
</file>

<file path=ppt/tags/tag2.xml><?xml version="1.0" encoding="utf-8"?>
<p:tagLst xmlns:a="http://schemas.openxmlformats.org/drawingml/2006/main" xmlns:r="http://schemas.openxmlformats.org/officeDocument/2006/relationships" xmlns:p="http://schemas.openxmlformats.org/presentationml/2006/main">
  <p:tag name="TIMING" val="|16.1|7.9|3.2|4.2|6.7|3.2"/>
</p:tagLst>
</file>

<file path=ppt/tags/tag3.xml><?xml version="1.0" encoding="utf-8"?>
<p:tagLst xmlns:a="http://schemas.openxmlformats.org/drawingml/2006/main" xmlns:r="http://schemas.openxmlformats.org/officeDocument/2006/relationships" xmlns:p="http://schemas.openxmlformats.org/presentationml/2006/main">
  <p:tag name="TIMING" val="|12.4|4.7|5.6|10.2|6.8"/>
</p:tagLst>
</file>

<file path=ppt/tags/tag4.xml><?xml version="1.0" encoding="utf-8"?>
<p:tagLst xmlns:a="http://schemas.openxmlformats.org/drawingml/2006/main" xmlns:r="http://schemas.openxmlformats.org/officeDocument/2006/relationships" xmlns:p="http://schemas.openxmlformats.org/presentationml/2006/main">
  <p:tag name="TIMING" val="|11.7|12.9"/>
</p:tagLst>
</file>

<file path=ppt/tags/tag5.xml><?xml version="1.0" encoding="utf-8"?>
<p:tagLst xmlns:a="http://schemas.openxmlformats.org/drawingml/2006/main" xmlns:r="http://schemas.openxmlformats.org/officeDocument/2006/relationships" xmlns:p="http://schemas.openxmlformats.org/presentationml/2006/main">
  <p:tag name="TIMING" val="|5.3|12.4"/>
</p:tagLst>
</file>

<file path=ppt/tags/tag6.xml><?xml version="1.0" encoding="utf-8"?>
<p:tagLst xmlns:a="http://schemas.openxmlformats.org/drawingml/2006/main" xmlns:r="http://schemas.openxmlformats.org/officeDocument/2006/relationships" xmlns:p="http://schemas.openxmlformats.org/presentationml/2006/main">
  <p:tag name="TIMING" val="|3.4|11.2"/>
</p:tagLst>
</file>

<file path=ppt/tags/tag7.xml><?xml version="1.0" encoding="utf-8"?>
<p:tagLst xmlns:a="http://schemas.openxmlformats.org/drawingml/2006/main" xmlns:r="http://schemas.openxmlformats.org/officeDocument/2006/relationships" xmlns:p="http://schemas.openxmlformats.org/presentationml/2006/main">
  <p:tag name="TIMING" val="|4.7"/>
</p:tagLst>
</file>

<file path=ppt/tags/tag8.xml><?xml version="1.0" encoding="utf-8"?>
<p:tagLst xmlns:a="http://schemas.openxmlformats.org/drawingml/2006/main" xmlns:r="http://schemas.openxmlformats.org/officeDocument/2006/relationships" xmlns:p="http://schemas.openxmlformats.org/presentationml/2006/main">
  <p:tag name="TIMING" val="|14.8"/>
</p:tagLst>
</file>

<file path=ppt/tags/tag9.xml><?xml version="1.0" encoding="utf-8"?>
<p:tagLst xmlns:a="http://schemas.openxmlformats.org/drawingml/2006/main" xmlns:r="http://schemas.openxmlformats.org/officeDocument/2006/relationships" xmlns:p="http://schemas.openxmlformats.org/presentationml/2006/main">
  <p:tag name="TIMING" val="|10.6|5.1|6.8|6.7|14.9|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1485</TotalTime>
  <Words>3186</Words>
  <Application>Microsoft Office PowerPoint</Application>
  <PresentationFormat>Widescreen</PresentationFormat>
  <Paragraphs>320</Paragraphs>
  <Slides>38</Slides>
  <Notes>26</Notes>
  <HiddenSlides>0</HiddenSlides>
  <MMClips>39</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2014 Cafe LA Presentation template</vt:lpstr>
      <vt:lpstr>PowerPoint Presentation</vt:lpstr>
      <vt:lpstr>Annual Training</vt:lpstr>
      <vt:lpstr>ASP Training Sign in Sheet</vt:lpstr>
      <vt:lpstr>ASP Staff Training  Verification</vt:lpstr>
      <vt:lpstr>Civil Rights Requirements</vt:lpstr>
      <vt:lpstr>Early Dismissal Policy</vt:lpstr>
      <vt:lpstr>Early Release Students</vt:lpstr>
      <vt:lpstr>Chocolate Milk Rule</vt:lpstr>
      <vt:lpstr>Reimbursable Meals</vt:lpstr>
      <vt:lpstr>Special Dietary Needs</vt:lpstr>
      <vt:lpstr>Supper Transport Record</vt:lpstr>
      <vt:lpstr>PowerPoint Presentation</vt:lpstr>
      <vt:lpstr>PowerPoint Presentation</vt:lpstr>
      <vt:lpstr>PowerPoint Presentation</vt:lpstr>
      <vt:lpstr>PowerPoint Presentation</vt:lpstr>
      <vt:lpstr>PowerPoint Presentation</vt:lpstr>
      <vt:lpstr>Supper Cart Set Up</vt:lpstr>
      <vt:lpstr>Supper Cart Set Up Example</vt:lpstr>
      <vt:lpstr>Supper Service Example</vt:lpstr>
      <vt:lpstr>Counting and Claiming Forms</vt:lpstr>
      <vt:lpstr>ASP Supper Grid Sheet</vt:lpstr>
      <vt:lpstr>Community Roster</vt:lpstr>
      <vt:lpstr>Community Roster Required at ASP Service</vt:lpstr>
      <vt:lpstr>PowerPoint Presentation</vt:lpstr>
      <vt:lpstr>Program Attendance Rosters</vt:lpstr>
      <vt:lpstr>PowerPoint Presentation</vt:lpstr>
      <vt:lpstr>PowerPoint Presentation</vt:lpstr>
      <vt:lpstr>PowerPoint Presentation</vt:lpstr>
      <vt:lpstr>Saturday Meal Service</vt:lpstr>
      <vt:lpstr>Saturday Meal Service Checklist</vt:lpstr>
      <vt:lpstr>Saturday Meal Service Daily Forms</vt:lpstr>
      <vt:lpstr>Saturday Daily Transport Record</vt:lpstr>
      <vt:lpstr>PowerPoint Presentation</vt:lpstr>
      <vt:lpstr>PowerPoint Presentation</vt:lpstr>
      <vt:lpstr>PowerPoint Presentation</vt:lpstr>
      <vt:lpstr>PowerPoint Presentation</vt:lpstr>
      <vt:lpstr>PowerPoint Presentation</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Lareina</dc:creator>
  <cp:lastModifiedBy>Wheeler, Lareina</cp:lastModifiedBy>
  <cp:revision>12</cp:revision>
  <dcterms:created xsi:type="dcterms:W3CDTF">2024-04-23T14:55:30Z</dcterms:created>
  <dcterms:modified xsi:type="dcterms:W3CDTF">2025-02-24T16:41:11Z</dcterms:modified>
</cp:coreProperties>
</file>